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5"/>
  </p:notesMasterIdLst>
  <p:sldIdLst>
    <p:sldId id="295" r:id="rId2"/>
    <p:sldId id="296" r:id="rId3"/>
    <p:sldId id="297" r:id="rId4"/>
    <p:sldId id="298" r:id="rId5"/>
    <p:sldId id="299" r:id="rId6"/>
    <p:sldId id="300" r:id="rId7"/>
    <p:sldId id="344" r:id="rId8"/>
    <p:sldId id="345" r:id="rId9"/>
    <p:sldId id="301" r:id="rId10"/>
    <p:sldId id="302" r:id="rId11"/>
    <p:sldId id="346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7" r:id="rId51"/>
    <p:sldId id="341" r:id="rId52"/>
    <p:sldId id="342" r:id="rId53"/>
    <p:sldId id="343" r:id="rId54"/>
  </p:sldIdLst>
  <p:sldSz cx="12192000" cy="6858000"/>
  <p:notesSz cx="6858000" cy="9144000"/>
  <p:embeddedFontLst>
    <p:embeddedFont>
      <p:font typeface="Calibri" pitchFamily="34" charset="0"/>
      <p:regular r:id="rId56"/>
      <p:bold r:id="rId57"/>
      <p:italic r:id="rId58"/>
      <p:boldItalic r:id="rId59"/>
    </p:embeddedFont>
    <p:embeddedFont>
      <p:font typeface="Perpetua" pitchFamily="18" charset="0"/>
      <p:regular r:id="rId60"/>
      <p:bold r:id="rId61"/>
      <p:italic r:id="rId62"/>
      <p:boldItalic r:id="rId63"/>
    </p:embeddedFont>
    <p:embeddedFont>
      <p:font typeface="Cambria Math" pitchFamily="18" charset="0"/>
      <p:regular r:id="rId64"/>
    </p:embeddedFont>
    <p:embeddedFont>
      <p:font typeface="Wingdings 2" pitchFamily="18" charset="2"/>
      <p:regular r:id="rId65"/>
    </p:embeddedFont>
    <p:embeddedFont>
      <p:font typeface="Marcellus" charset="0"/>
      <p:regular r:id="rId66"/>
    </p:embeddedFont>
    <p:embeddedFont>
      <p:font typeface="Arial Black" pitchFamily="34" charset="0"/>
      <p:bold r:id="rId67"/>
    </p:embeddedFont>
    <p:embeddedFont>
      <p:font typeface="Fira Sans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gbWDH9BgynZPotlxacZXWgy2wV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723" y="-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11-17T17:55:59.5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18556 7020,'53'-18,"35"18,35-35,-52 35,-1 0,19 0,-19 0,1-18,17 18,-18 0,36 0,-35 0,-1-17,19 17,-19-18,1 18,-36-35,71 35,-71 0,36-18,-18 18,-1-17,-16 17,-1 0,-17-53,52 53,-35 0,-17 0,17 0,18 0,0 0,0 0,-18 0,36 0,-18 0,0 0,0 0,0 0,-18-18,35 18,-34 0,-1 0,36 0,-36 0,0 0,18 0,-18 0,-17 0,35 0,0 0,-36 0,1-18,17 18,-17 0,0 0,35 0,-36 0,1 0,-1 0,19 0,-19 0,36 0,0 0,-18 0,-17 0,0 0,17 0,36 0,-36 18,0-18,36 0,-1 53,1-53,-36 18,36-18,-1 0,-35 17,1-17,17 0,-36 0,36 36,-35-36,-1 0,19 17,-19-17,1 0,0 18,52-18,-70 17,18-17,35 0,-36 18,19 0,34-18,-34 17,-19-17,1 0,17 0,-17 18,35-18,-36 0,1 0,17 0,-17 18,35-18,-18 0,0 0,-17 17,17-17,0 0,36 18,-18-18,-18 0,36 35,-18-35,-36 0,19 0,-19 0,36 0,-35 0,-1 0,19 0,-19 0,1 0,0 0,-1 0,19 0,-1 0,35 0,-34 0,-1 18,35-18,19 0,-36 0,-18 17,0-17,36 0,-36 0,-17 0,17 0,18 0,-18 0,0 0,1 0,-19 36,36-36,0 0,0 0,-18 35,-17-35,17 0,36 0,-36 18,18-18,0 0,17 17,1-17,0 18,17-18,-18 35,1-35,17 18,-17-18,17 0,0 17,0-17,-17 36,35-36,-18 35,18 0,-18-35,-18 18,54 0,-54-18,-17 35,18-17,-36-18,36 17,-54-17,1 0,35 18,-36-18,36 0,-35 0,0 0,-1 0,36 17,-35-17,0 0,-1 0,1 0,-1 0,1 0,0 0,35 53,-36-53,1 0,0 0,17-17,-18 17,1 0,0-18,-1 18,1 0,-18-18,35 18,-17-17,0 17,-1-18,1 18,-1-17,1 17,-18-18,18 0,-1 18,19-17,-1-36,-17 35,17 0,-17 18,34-17,1-1,0-17,-17 17,-19 18,18-17,36-1,-53-35,35 53,-36-18,1 18,-1 0,36-17,-35 17,0-18,-1 18,1 0,0-18,-1 18,1 0,-1 0,19 0,-19 0,19-17,17 17,-36 0,1 0,0 0,17 0,-18 0,-105 0,-18 17,-17-17,52 18,-52 0,52 17,1-35,-54 18,36-18,18 0,-19 17,19-17,-1 0,18 0,0 0,36 0,-1 0,1 0,-1 0,0 0,1 0,-19 0,19 0,-19 0,19 18,-18-18,-1 0,1 0,-18 53,18-53,17 0,-17 0,-36 0,36 0,0 0,-36 0,1 0,-1 0,18 0,0 0,-35 0,18 0,17 0,-53 0,53 0,-18 0,1 0,-1 0,36 0,-53 0,52 0,1 0,18 0,-1 0,0 0,1 17,-36-17,35 0,0 0,1 0,-1 0,0 0,1 0,-18 18,-1-18,19 0,-19 0,19 0,-19 18,-16-18,16 0,1 0,0 0,-18 17,18-17,-54 0,54 0,-71 36,18-36,53 0,-36 0,-17 0,17 0,36 0,0 0,-36 0,36 0,-18 17,0-17,-17 0,34 0,-17 0,18 0,-35 0,34 0,1 18,-18-18,18 0,-36 0,36 0,0 0,17 0,-17 18,-36-18,54 0,-19 0,19 0,-18 0,17 0,-53 35,54-35,-19 0,19 0,-1 0,-17 0,0 0,17 0,0 0,1 0,-1 0,-17 0,17 0,0 0,-52 0,52 0,-17 0,0 0,-1-18,-34 18,35 0,-18 0,17 0,-34 0,17 0,0-17,0 17,0 0,18 0,0 0,-18-36,17 36,19 0,-36 0,35 0,1 0,-1 0,0 0,1 0,-1 0,0 0,-52-17,52 17,1 0,-36 0,35 0,0 0,-17 0,17 0,1 0,-18 0,17 0,-17 0,-36 0,53 0,1 0,-1 0,1 0,-19 0,19 0,-36 0,35 0,-17 0,17 0,-17 0,17 0,-52 0,34 0,1 0,0 0,-18 0,35 0,-52 0,52 0,-17 0,-18 0,35 0,-35 0,18 0,0 0,-18 0,-18-18,36 18,0 0,0 0,-1 0,-34 0,34 0,-34 0,17-18,0 18,-18 0,1 0,-1 0,18-17,-17 17,35 0,-36 0,18-36,0 36,36 0,-1 0,-53-17,54 17,-19 0,19 0,-1 0,-17-35,-36 35,36-18,0 18,-18-18,-35 18,52 0,1 0,-35-35,52 35,-17 0,-18-18,18 18,17 0,-17 0,17 0,0 0,-17 0,17 0,1-17,-1 17,0 0,-17 0,18 0,-1 0,0 0,1 0,-1 0,0 0,18 17,-17-17,-1 0,18 18,-35-18,52 0,1 0,0 0,-1 0,1-18,0 18,17-17,-17 17,34-18,-34 18,0 0,-1 0,36-18,-17 1,-1 17,-17-53,34 53,-16-18,-1 1,18-1,-18-17,36 17,17 0,-18 1,1-18,17 17,-17 0,-1-17,54 17,-54 1,36-19,18 19,-54 17,18-35,-17-1,-36 36,36 0,17 0,-35-17,-18 17,0 0,36 0,-36 0,1 0,16 0,1 0,-35 0,0 0,35 0,-36 0,18 0,18 0,0 0,-35 0,0 0,17 0,0 0,0 35,18-35,-35 0,0 0,-1 0,1 0,17 0,-17 0,17 0,0 0,18-18,-35 18,35 0,17 0,-34 0,34 0,-35 18,36-18,0 18,-36-18,0 35,71-35,-71 17,36 1,-1 0,1 35,-1-36,-34 1,34 17,-34-17,17-1,-36 1,1 0,-1-18,-17 17,18-17,-18 18,35-18,-17 0,0 0,-89 0,1 0,17 0,-18-35,-35 17,18 18,53 0,-53-18,35 18,0 0,-18 0,36 0,-18 0,18 0,-1 0,-34 0,52 0,1 0,-19 0,36 18,-35-18,17 18,-17-18,0 0,17 17,-35-17,18 36,17-36,-35 0,1 35,16-35,1 18,-18-18,18 0,0 17,-18-17,17 18,1-18,-36 0,36 0,0 0,-18 0,0 0,0 0,0 0,0 0,-35 0,53 0,0 0,-18 0,-18-18,36 18,17 0,-17 0,35-17,-18 17,1 0,-1 0,-17 0,-1 0,19 0,-1 0,1 0,-19 0,19 0,-36 0,17 17,19-17,-1 0,18 18,-17-18,-1 0,0 0,1 0,52 0,35-18,19 18,16-35,-16 17,87 18,0-53,-52 53,-1 0,1 0,52 0,-35 36,18-36,-35 0,17 17,-53-17,71 0,-89 36,18-36,1 0,-19 0,-35 0,71 0,-71 0,-17 0,17 0,1 0,34 0,-34 0,-1 0,-18 0,1 0,53 0,-54 0,19 0,-19 0,18 0,-17 0,35 0,0 0,-18 0,0 0,1 0,34 0,-34 0,-19 0,1 0,-1 0,1 0,0 0,-1 0,19 0,17 0,-18 0,-17 0,17 0,35 0,-34 17,-19-17,19 18,16-18,37 17,-54-17,18 18,-18-18,36 35,-1-17,-35-18,1 35,70 1,-53-36,-1 17,37-17,-54 18,35-18,1 35,17-35,-53 0,18 0,36 18,-54-18,18 0,-18 0,0 0,1 0,17 0,-18 0,0 0,0 0,36 0,-36 0,18-36,0 36,18 0,-36 0,18-17,-18 17,36 0,-1 0,-35-18,1 18,34 0,-34 0,-1 0,18 0,-18 0,53 0,-53-17,18 17,36 0,-54 0,35 0,1 0,17 0,-17 0,-36 0,88 0,-87 0,34 0,18 35,-17-35,0 0,17 0,-18 0,-34 0,52 17,-35-17,-18 0,0 0,-17 0,35 0,0 0,-36 0,19 0,-1 0,36 0,-36 0,0 0,0 0,18 18,35-18,-17 0,-36 0,53 0,-17 0,0 18,17-18,-53 0,18 0,-18 0,36 0,-36 0,-17 0,-1 0,1 0,0 0,-1 0,1 0,0 0,17 0,-18 0,1 0,0 0,-1 0,19 0,-1 35,18-35,-36 0,1 0,0 0,-1 0,1 0,0 0,-1 0,1 0,17 0,-17 0,-1 0,1 0,0 0,-1 0,1 0,-18-18,18 18,-1 0,19 0,-36-17,17 17,1 0,-18-18,-88-17,52 35,-34-18,-18 18,17 0,1 0,-19 0,19 0,17 0,-53 0,53 0,-17 0,-1 35,0-35,36 0,-35 18,34-18,-34 18,52-18,-17 0,0 0,17 17,0-17,-52 0,52 0,1 0,-19 0,19 0,-19 0,1 0,0 0,-18 0,18 0,-54 0,54 0,-35 0,-54 0,54 0,-19 0,-16-35,16 35,-34 0,35 0,-1 0,-34-18,17 18,18 0,0 0,17 0,-52-17,52 17,-52 0,52 0,-17 0,0 0,53 0,-18 0,17 0,1 0,17 0,1 0,-1 0,0 0,1 0,-18 0,17 0,-35 0,0 0,18 17,-36-17,1 0,17 0,-18 0,1 0,17 0,-53 0,18 0,17 0,1 0,-19 0,1 0,18-35,-54 18,54-36,-54 35,18-17,53 17,-52 0,69 1,-17-18,18 35,0-18,17 18,1 0,17-18,17 18,54 0,-1 0,1 0,17-53,18 53,17 0,-34 0,34 0,-52 0,17 0,35 0,-52 0,-18-17,70 17,-52 0,17 0,18 0,-53 0,53 0,-54 0,19 0,17 0,-17 0,-36 0,18 0,0 0,17 0,-34 0,17 0,0 0,-1 0,-16 0,-19 0,19 0,34 0,-35 0,-17 0,17 0,1 0,34 0,-34 0,-1 0,18 0,35 0,-53 0,0 0,36 0,0 0,-1 0,-35 0,54 0,-54 0,18 0,-18 0,0 0,1 0,17 0,-18 0,-18 0,19 0,34 0,-52 0,0 0,17 0,0 53,-17-53,52 0,-34 0,-19 0,18 0,-17 17,17-17,1 0,17 0,-18 0,0 0,-17 0,-1 0,36 0,0 0,-17 0,-19 0,18 0,36 0,-36 0,-17 0,17 0,0 0,36 0,-53 0,17 0,18 0,-36 0,19 0,34-53,-34 53,-19 0,19 0,-19 0,36-17,0 17,-18 0,1 0,-1 0,35-18,-34 18,17 0,-18-18,35 18,-34 0,-1 0,0 0,18-35,18 35,-36 0,0 0,1 0,34-17,-35 17,-17 0,35 0,-18 0,-17 0,35-18,-18 18,18 0,-35 0,17-18,35 18,-34 0,-1-17,0 17,18 0,-18 0,1 0,-19-18,19 18,17 0,-36 0,36 0,-35 0,-1 0,1 0,0 0,-1 0,1 0,-18 18,0-1,-18 1,18 17,-17-17,-1-1,0 36,18-35,-17 0,-1-1,18 1,-35-18,35 18,-18-18,18 17,-17-17,17 18,0-1,-18-17,0 0,1 0,-1 36,0-36,-52 17,52-17,1 18,-1-18,0 18,1-18,-1 0,0 0,1 0,-19 0,19 17,-1-17,0 18,1-18,-1 0,1 0,-1 0,0 18,1-18,-19 0,1 0,17 0,-17 35,-18-35,36 0,-36 0,35 0,-17 0,0 0,17 0,0 0,-17 0,17 0,1 0,-1 0,0 0,1 0,-1 0,0 0,1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11-17T17:56:10.5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1834 7955,'18'0,"35"35,-18-35,-17 0,35 0,-18 18,18-18,-35 0,17 0,35 0,-52 17,17-17,-17 0,0 0,-1 0,19 18,34-18,-35 0,1 18,-19-18,1 0,17 0,18 17,-35-17,-1 0,1 0,0 0,-1 0,1 0,0 0,-1 0,19 0,-1 0,-18 0,1 0,17 0,-17 0,0 0,17 0,-17 0,17 0,-18 0,1 0,35 0,-35-17,17 17,0 0,-17 0,-1 0,19-18,-19 18,1 0,17 0,1 0,-19-18,1 18,0 0,34 0,-34-17,17 17,1 0,-19-18,19 18,-19 0,1 0,17-18,0 18,18 0,-35 0,17-17,0 17,-17 0,35-18,0 18,-18 0,0-17,36 17,-53 0,17-36,36 36,-36 0,35-17,-34 17,17 0,-36 0,18 0,18 0,-35 0,0 0,-1 0,1-18,35 18,-36 0,19 0,-19 0,19 0,-19 0,1 0,17 0,36 0,-54 0,19 0,-1 0,0 0,36 0,-36 0,18 0,-18 0,1 0,-1 0,18 0,-18 0,0 0,1 0,34 0,-52 0,17 0,0 0,18 35,-17-35,-1 0,-18 0,19 0,-19 0,19 0,17 0,-36 0,1 0,-1 0,1 0,0 0,17 18,-17-18,17 0,0 0,-17 0,17 0,-17 0,17 0,36 0,-54 0,19 0,-19 0,1 0,17 0,18 0,-18 0,-17 0,17 0,0 0,-17 0,17 0,18 0,-17 0,-1 18,0-18,36 0,-54 0,19 0,-19 0,18 17,-17-17,53 0,-54 0,1 0,17 0,1 0,-19 0,54 0,-36 0,0 18,1-18,34 0,-35 0,18 0,0 0,18 0,-54 0,36 0,0 0,-18 0,36 0,-36 0,1 0,-1 0,35 0,-34 0,17 0,-18 0,0 0,36 0,-36 0,36 0,-36 0,53 0,0 0,18 0,-53 0,18 0,52 0,-52 0,-1 0,18 0,-17 0,-18 0,53 0,-71 0,0-18,18 18,-18 0,36 0,-18 0,0 0,-18 0,36 0,-36 0,0 0,0 0,36 0,-36 0,1 0,-19 0,36 0,0 0,0 0,-18 0,0 0,1 0,17 0,-18 0,-17 0,17 0,-18 18,1-18,17 0,1 0,-19 17,1-17,0 0,-1 0,1 0,-1 0,1 0,-36 0,18 18,-17-18,-1 0,1 0,-1 0,-35 18,53-1,-35-17,17 18,-17-18,-36 18,1 17,52-17,-17-18,17 17,1-17,-1 0,0 0,1 0,-19 0,19 0,-1 0,-17-35,-36 35,1 0,52 0,-17 0,17 0,-35 0,-17 0,52 0,-17 0,17 0,0 0,1 0,-1 0,-52 0,34 0,19 0,-19 0,19 0,-54 0,-35 0,71 35,0-35,-89 0,71 0,18 35,0-35,-18 0,35 0,1 0,-1 0,18-17,-35 17,0 0,-36 0,36 0,17 17,0-17,1 0,-18 0,-36 36,53-36,1 0,-1 0,18 17,-18-17,1 0,-19 0,-34 18,-1-18,1 18,-54 17,1-17,-18-18,17 35,-52-17,105 34,-52-34,52 17,36-35,-18 18,0-18,36 18,-1-18,0 0,1 0,17 17,-53-17,35 0,-35 18,36-18,-1 0,0 0,1 0,-1 0,0 18,1-18,-1 0,-17 0,17 0,-17 0,0 0,-18 0,0 0,-18 0,36 0,-18 17,0-17,-17 0,52 0,-17 0,-18 0,17 0,-16 0,-1 0,17 0,-34 0,35 0,-1 0,-17-17,18 17,-35-36,52 36,0-17,-17 17,17 0,1-18,-36 18,35 0,0-18,-17 18,-18 0,36 0,-36 0,35 0,0-17,-17 17,18 0,-19-53,19 53,-54 0,53 0,-17 0,18-18,-1 18,0 0,1 0,-19 0,1 0,17 0,1 0,-1-17,1 17,-19 0,1 0,-18 0,35 0,-17 0,17 0,-17 0,-35 0,34 0,1 0,0 0,-71 0,71 0,-36 0,36 0,-53 0,17 0,36 0,-89 0,89 0,-35 0,-19 0,19 0,35 0,-71 0,70 0,1 0,0 0,-18 0,0 0,18 0,-18 0,0 0,-18 0,1 0,35 0,-1 0,-70 0,54 0,-1 0,17 0,-34 0,34 0,19 0,-1 0,1 0,-1 0,0 0,-17 0,17 0,-17 35,17-35,1 0,-18 0,-36 0,36 35,-18-35,35 0,1 0,-1 0,0 0,-17 0,17 0,54 0,-19 0,1 0,0 0,-18-18,17 18,-17-17,18 17,-1 0,-17-18,18 18,0 0,17 0,-35-17,18 17,-1 0,1 0,0 0,-18-18,17 18,1 0,-1-18,1 18,17 0,-17-17,0 17,-1 0,1 0,-18-18,53 18,-18 0,0-18,-17 18,17 0,-17 0,0 0,-1 0,1 0,52-53,-52 53,0 0,-1 0,1 0,0 0,-1 0,1 0,0 0,17 0,-18 0,1 0,0 0,-1 36,1-36,0 0,-1 0,1 0,17 0,-17 0,-1 0,1 0,0 0,-1 0,1 0,0 0,17 0,0 0,-17 0,17 0,18 0,-18 0,36 0,-36 0,36 0,-36 0,53 0,-53 0,36 0,-36 0,71 0,-71 0,36 0,-18 0,53 0,-71 0,88 17,-34-17,34 0,18 36,-17-19,17-17,18 36,-54-36,-52 0,88 17,-105-17,34 0,-17 0,0 0,-18 0,1 0,34 0,-52 0,-1 0,19 0,-19 0,19 0,-19 0,19 0,-19 0,18 0,-17 0,0 0,17 0,-17 0,17 18,-17-18,35 0,-36 0,1 0,17 0,18 0,0 0,-35 0,-1 0,18 0,-17 0,0 0,17 0,-17 0,17 0,0 0,18 0,-35 0,35 0,-36 0,19-18,-1 18,18 0,0 0,0-17,-18 17,0-18,36 18,-18-35,-18 35,-17 0,-1-18,1 18,-1 0,19 0,-19-35,1 35,-36 0,-52 0,-1-18,18 18,-52-35,16 35,-34-18,35 18,-18 0,-18-18,54 18,-54 0,36 0,-35 0,34 0,19 0,-54 0,72 0,-19 0,-35-35,53 35,0 0,0 0,0 0,36-17,-18 17,17 0,-17 0,-1 0,1-18,17 18,1 0,-18 0,17 0,0 0,-52 0,52 0,0 0,1 0,-18 0,-1 0,1 0,-18 0,35 0,-17 0,18 0,-1 0,0 0,-17 0,17 0,1 0,-1 0,0 0,1 0,-19 0,19 0,-18 0,-1 18,-17-18,18 0,17 0,-34 17,34-17,0 0,1 0,-1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11-17T17:56:32.5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10424 8308,'71'-18,"-18"18,53-18,-71 1,0-1,36 18,-18-18,0-17,17 17,-17 1,-18 17,71-53,-71 35,1 18,52 0,-35-17,-18 17,-17 0,17 0,36-36,-36 36,0 0,18 0,-35 0,52 0,-17 0,-18 0,1 0,34 0,-34-17,-1 17,18 0,-18 0,36 0,-36 0,0 0,0 0,18 0,0 0,0 0,-18 0,1 0,34 0,-34 35,16-35,-34 0,17 0,18 0,-35 18,17-18,18 0,-35 0,-1 0,36 0,-17 0,-36 17,35-17,-18 0,1 0,0 0,-1 0,36 0,-35 0,0 0,-1 36,1-36,0 0,-1 0,1 0,-1 0,19 0,-19 17,1-17,0 0,-1 0,1 0,0 0,17 0,0 0,-17 0,17 0,-17 0,17 0,-17 0,52 0,-52 0,17 0,-17 0,17 0,0 0,1 0,16 0,1 0,-35 0,70 0,-53 0,36 0,-36 0,89 0,-54 0,1 0,17 18,-17-18,-1 0,18 35,-52-35,34 0,1 0,-36 0,36 0,-36 18,53-18,-35 0,0 0,0 17,35-17,-53 0,18 18,-18-18,36 0,-36 0,-17 0,0 18,17-18,-18 0,36 0,0 0,-17 0,-19 0,18 17,36-17,0 36,-36-36,53 0,-53 17,71-17,-18 18,1-18,16 18,-16 17,16-18,19 19,-18-19,-36 54,18-53,1 17,-36-18,35-17,-53 18,36 0,-1-18,-52 17,17-17,-17 18,17-18,18 35,-18-35,-17 0,-1 0,19 0,-19 0,1 0,0 0,-1 0,36 36,0-36,-35 0,-1 0,19 0,-19 0,1 0,17 0,-17-18,-1 18,19 0,-1 0,18-35,0 35,0-18,-18 18,18-18,35 18,-53-17,36-1,-36-17,71 17,-35 1,-1-36,-17 53,18-18,-36 18,71-35,-71 35,-17 0,17-18,-17 18,-1 0,1 0,0 0,17 0,-18 0,1 0,0 0,-1 0,1 0,0 0,-1 0,54 0,-54 0,1 0,0 0,17-18,-17 18,-1 0,1 0,17-17,1 17,-19 0,1-18,-1 18,1 0,0 0,-1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11-17T17:56:35.6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22771 8237,'-88'0,"-88"-35,35 17,17-17,36 35,-18-18,-17 18,34-17,-52 17,88 0,-70 0,17 0,53 0,-70 0,52 0,1 0,-19 0,54 0,-18-18,18 18,17 0,-35 0,36 0,-1 0,1 0,-1 0,0 0,1 0,-54 0,53 0,1 0,-1 0,0 0,-17 0,18 0,-36 0,35 0,-17 0,-1 0,19 0,-1 0,-52 0,52 0,0 0,1 0,-1 0,-17 0,17 0,1 0,-36 0,17 0,19 0,-36 0,18 0,-1 0,1 0,17 0,-17 0,17 18,-17-18,-18 0,36 0,-1 17,0-17,1 0,-19 0,36 18,-17-18,-1 0,-17 0,0 17,-18 1,35-18,-17 0,17 18,-35-18,18 0,-36 0,36 0,-35 0,-1 0,36 0,-54 0,37 0,16 0,-34 0,17 0,0 0,18 0,-36 0,18 0,0 0,36-18,-19 18,1 0,-36 0,54-18,-18 18,-1 0,19 0,-19 0,-17-17,18 17,0 0,17 0,1 0,-19 0,-34 0,52 0,-17 0,0 0,17 0,0 0,-52 0,35 0,17 0,0 0,1 0,-1 0,0 0,-17 0,17 0,1 0,-1 0,0 0,-17 0,18 0,-36 0,35 0,-35 0,35 0,1 0,-18 17,17-17,-17 0,-1 0,19 0,-1 18,-17-18,17 0,-52 0,52 0,-17 0,-1 0,1 0,-35 0,34 0,1 0,-18 0,18 0,-36 0,54 0,-19 0,1 0,17 0,-34 18,34-18,-17 0,17 17,-35-17,35 18,-34-18,16 18,19-18,-19 17,19-17,-1 18,-53-18,54 18,-18-18,-1 17,19-17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11-17T17:56:43.3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16845 8219,'35'0,"194"0,-193 18,52-18,18 18,-71-18,35 35,-34-35,34 18,1-18,-36 0,-17 0,35 0,-36 17,1-17,17 0,-17 0,0 0,-1 0,1 0,17 0,-17 0,-1 0,1 0,0 0,-1 0,1 18,0-18,-1 0,36 0,-35 0,-1 0,1 0,0 0,17 0,-17 0,34 0,-16 0,-19 0,19 0,17 0,35 0,-71 0,36 0,18 0,-1 0,-34 0,34 0,18 0,-52 0,52 0,-35 0,35 0,-17 0,-36 0,35 0,-17 0,0 0,-17 35,-19-35,36 0,-35 0,-1 18,19-18,-19 0,36 0,-18 35,-17-17,17-18,-17 0,0 17,-1-17,1 0,0 0,-18 18,35-18,-17 0,-1 0,1 0,-1 0,1 0,0 0,17 0,36 0,-54 18,18-18,1 0,-19 0,54 0,-53 0,-1 0,18 0,-17 0,0 0,17 0,-17 0,17 17,0-17,-17 0,-1 0,1 0,0 0,-1 0,1 0,35 0,-35 0,-1 0,1 0,0 0,17 0,-18 0,1 0,35 0,-35 18,-1-18,19 0,-19 0,18 0,1 0,17 0,-36 0,19 0,-19 18,1-18,-1 0,36 0,-35 0,0 0,-1 0,1 0,0 0,-1 0,1 0,17 0,-17 0,-1 0,1 0,0 0,-1 0,1 0,0 0,17 0,18 0,-36 0,1 0,17 0,-17 0,17 0,36 0,-54 0,19 0,-19 0,1 0,17 0,36 0,-54 0,19 0,-1 0,-17-18,17 18,36 0,-36 0,-18-18,19 18,-19 0,36 0,-35 0,35 0,-36 0,1 0,17 0,-17 0,17-17,-17 17,0 0,-1 0,1 0,-1 0,1 0,0 0,-1 0,19 0,-19 0,1 0,0 0,-36-18,-53 18,-17-35,-18 35,-17-18,17-35,-17 36,-19-19,19 19,17 17,18-36,17 19,1 17,35 0,-36 0,36 0,0 0,-1 0,19 0,-36 0,35 0,0 0,1 17,-19-17,19 18,-18-18,-36 18,36-18,-1 35,1-35,-18 0,-17 35,52-35,-17 18,0-18,17 0,0 0,-35 17,36-17,-1 0,0 0,-35 0,36 18,-1-18,-35 0,36 0,-36 35,0-35,0 0,-18 18,1-18,35 18,-89-18,54 0,-1 17,-53-17,54 0,-18 36,0-36,17 0,-52 52,52-52,0 0,-52 0,35 0,-36 0,36 18,-53-18,88 0,-17 0,-54 0,89 0,-36 0,1 0,34 0,1 0,0 0,-18 0,0 0,0 0,35 0,-17 0,0 0,-36 0,36 0,0-35,-18 35,0 0,0 0,0 0,-17 0,-1 0,0 0,19-35,-54 35,53 0,-53-18,18 18,52 0,-34-18,-18 18,35 0,0-35,-53 35,71-18,0 18,-36-17,-17 17,17 0,1-18,-1 18,1-35,34 35,-34 0,34 0,1-35,-18 35,18 0,0 0,17 0,0-18,-17 18,18 0,-1 0,-17-18,-36 18,36-17,17 17,1 0,-1 0,0 0,1 0,-1 0,-53-36,54 36,-1 0,-17 0,0 0,-36 0,36 0,17 0,-17 0,0 0,-36 0,53 0,-17 0,-18 0,36 0,-19 0,-17 0,0 0,18 0,0 0,-36 0,36 0,0 0,-18 18,18-18,-36 0,53 0,-17 0,0 0,17 0,-35 0,36 0,-36 0,35 0,-17 0,17 0,-17 0,-18 0,35 0,-52 0,34 0,-34 0,-1 0,36 0,0 0,-36 0,1 0,52 0,-17 0,0 0,-1 0,19 0,-1 0,0 0,1 0,-1 0,0 0,1 0,-36 0,35 0,-35 0,36 0,-19 0,19 0,-36 0,35 0,-17 0,17 0,1 0,-1 0,0 0,1 0,-36 0,35 0,1 0,-36 0,35 0,0 0,-35 0,36 0,-1 0,1 0,-1 0,-17 0,17 0,0 0,-17 0,0 0,17 0,0 0,-17 0,18 0,-1 0,-35 0,35 0,1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11-17T17:56:48.1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7955 8449,'53'0,"-35"0,34 0,1 0,-35 0,0 0,17 0,-17 0,-1 0,1 0,-1 0,36 0,-17 0,-19 0,1 0,0 0,-1 0,1 0,-1 0,19 0,-19 0,1 0,0 0,-1 0,1 0,0 0,-1 0,1 0,17 0,-17 0,-1 0,1 0,0 0,17 0,-17 0,52 0,-52 0,-1 0,1 0,0 0,-1 0,1 0,0 0,35 0,-36 0,1 0,-1 0,1 0,0 0,-1 0,1 0,0 0,17 0,-17 0,-1 0,1 0,-1 0,1 0,0 0,-1 0,1 0,17 0,-17 0,0-18,-1 18,1 0,0 0,-1 0,1 0,-1 0,19 0,-19 0,19 0,-1 0,-17 0,-1 0,1 0,17 0,18 0,-35 0,-1 0,19 0,-19 0,1 0,17 0,-17 0,-1 0,1 0,0 0,-1 0,1 0,0 0,35 0,-36 0,1 0,-1 0,1 0,17 0,-17 0,0 0,17 0,-17 0,-1 0,1 0,17 0,-17 0,-1 0,54 0,-53 0,-1 0,1 0,-1 0,1 0,0 0,-1 0,1 0,17 0,-17 0,0 0,-1 0,1 0,-1 0,1 0,17 0,36 0,-53 0,17 0,-17 0,17 0,0 0,0 0,18 0,-35 0,0 0,17 0,-18 0,1 0,17 0,-17 0,0 0,-1 0,1 0,0 0,-1 0,18 0,1 0,-19 0,19 0,-1 0,-17 0,-1 0,1 0,35 0,-36 0,1 0,0 0,-1 0,1 0,17 0,-17 0,17 0,-17 0,-1 0,1 0,0 0,-1 0,1 0,0 0,35 0,-36 0,1 0,17 0,0 0,-17 0,53 0,-36 0,-18 0,19 0,-19 0,19 0,-19 0,19 0,-19-18,1 18,17 0,-17 0,-1 0,1 0,53 0,-54 0,1 0,17 0,-17 0,-1 0,1 0,0 0,17 0,-17 0,-1 0,1 0,17 0,0 0,-17 0,53 0,-36 0,-17 0,-1 0,18 0,36 0,-53 0,17 0,-17 0,17 0,0 0,18 0,-35 0,17 0,0 18,-17-18,17 0,0 0,18 0,-35 0,0 18,-1-18,1 0,0 0,-1 0,18 0,1 0,-19 17,1-17,0 0,-1 0,19 18,-1-18,-17 0,-1 0,1 0,-1 0,1 0,0 0,-1 0,1 0,17 0,-17 0,35 0,-36 0,1 0,0 0,-1 0,1 0,17 0,-17 0,0 0,17 0,-18 0,1 0,0 0,52 0,-17 0,-18 0,-17 0,70 0,-35 0,18-18,-36 18,71 0,-53 0,0-35,35 35,-53-18,18 18,-18 0,36-17,-18 17,0 0,-18 0,36-18,-36 18,0 0,18 0,-35-17,35 17,-36 0,1 0,0 0,-1 0,36 0,18 0,-54 0,19 0,-19 0,36 0,18 0,-36 0,0 0,18 0,-18 0,1 0,-19 0,1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5-04-16T05:46:11.1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3792 11782,'141'0,"71"0,35 0,-71 0,36 0,-53 0,17 0,-17 0,-36 0,18 36,-52-36,34 17,-52-17,52 0,-52 36,-1-36,18 0,-17 0,-18 0,0 0,0 0,0 0,-18-18,0 18,36 0,-36 0,18-18,-35 18,17 0,18-17,0 17,-18 0,0-18,18-17,0 35,0 0,-18 0,1-18,69 18,-69 0,34 0,18 0,-17 35,0-35,17 0,-35 0,52 0,-52 0,18-17,35-1,-18 0,0-17,53-18,-35 36,0-72,70 72,-105-36,52 35,-52 18,-36-35,0 35,36-18,-53 18,-1 0,1 0,0 0,-1 0,1 0,-1 0,36 18,-35 0,0-18,-1 17,1-17,-18 18,18-18,-1 17,1-17,-18 18,53 35,-36-53,-17 18,18-18,0 17,-1-17,1 18,0-18,-1 0,1 0,17 0,-35 18,18-18</inkml:trace>
  <inkml:trace contextRef="#ctx0" brushRef="#br0" timeOffset="2753.9115">10354 11641,'-124'-17,"-52"17,17 0,-52 0,34 0,54 0,-89 0,18 0,18 0,-36 0,0 17,89-17,-36 0,18 35,53-35,17 18,1-18,52 0,-53 0,54 18,-1-18,1 0,-19 0,19 0,-54 17,53-17,-17 18,-35-18,-1 18,-17-18,17 35,18-35,-52 18,34-18,18 0,-53 0,53 53,0-53,-35 0,18 17,34-17,1 0,-71 0,53 0,-17 0,-36-53,53 53,0 0,-35-17,17 17,36 0,0-36,-36 36,36 0,17 0,1 0,-19 0,19 0,-1 0,-35 0,36 0,-1 0,0 18,-17-18,35 53,-18-53,1 18,-1-18,-17 17,17-17,1 0,17 18,-18-18,0 17,1-17,-1 0,0 0,1 18,-36-18,35 0,-17 18,-18-18,35 0,-34 0,-19 0,53 0,1 0,-19 0,19 0,-36 0,35 0,1 0,-1 0,0 0,1 0,-19 0,-17 0,18 0,18 0,-1 0,-17 0,17 0,0 0,-17 0,0 0,17 0,1 0,-19-18,19 18,-1 0,18-18,-53 18,35 0,1-17,-1 17,0-18,1 18,-1 0,1-17,-1 17,-17-53,17 35,0 18,1-18,-1 18,0-17,1 17,17-18,-18 18,1-18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06938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6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6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6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DD2BCE6E-8508-997F-D8D7-11B11F167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7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46CF0085-AE78-4435-BB59-CA24176A2D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6000"/>
              <a:buFont typeface="Marcellu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8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2B782C74-53FB-60FF-A05E-C63805F11B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9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839788" y="866776"/>
            <a:ext cx="105156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9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6FE73A3C-3A80-7A92-8C84-263950AD97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8" name="Google Shape;10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" name="Google Shape;112;p11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62F6DD17-99E7-21E1-D29A-FD6E9C76A2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" name="Google Shape;123;p14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F1D4565B-62ED-8B82-5174-DEC201160B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36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7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9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8.emf"/><Relationship Id="rId4" Type="http://schemas.openxmlformats.org/officeDocument/2006/relationships/image" Target="../media/image15.emf"/><Relationship Id="rId9" Type="http://schemas.openxmlformats.org/officeDocument/2006/relationships/customXml" Target="../ink/ink4.xml"/><Relationship Id="rId14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microsoft.com/office/2007/relationships/hdphoto" Target="../media/hdphoto7.wdp"/><Relationship Id="rId10" Type="http://schemas.openxmlformats.org/officeDocument/2006/relationships/image" Target="../media/image17.png"/><Relationship Id="rId4" Type="http://schemas.openxmlformats.org/officeDocument/2006/relationships/image" Target="../media/image25.png"/><Relationship Id="rId9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6.gif"/><Relationship Id="rId4" Type="http://schemas.openxmlformats.org/officeDocument/2006/relationships/image" Target="../media/image35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3.wm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5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7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microsoft.com/office/2007/relationships/hdphoto" Target="../media/hdphoto1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5" Type="http://schemas.openxmlformats.org/officeDocument/2006/relationships/image" Target="../media/image53.png"/><Relationship Id="rId4" Type="http://schemas.microsoft.com/office/2007/relationships/hdphoto" Target="../media/hdphoto12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5.wdp"/><Relationship Id="rId5" Type="http://schemas.openxmlformats.org/officeDocument/2006/relationships/image" Target="../media/image61.png"/><Relationship Id="rId4" Type="http://schemas.microsoft.com/office/2007/relationships/hdphoto" Target="../media/hdphoto14.wdp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microsoft.com/office/2007/relationships/hdphoto" Target="../media/hdphoto17.wdp"/><Relationship Id="rId4" Type="http://schemas.openxmlformats.org/officeDocument/2006/relationships/image" Target="../media/image63.png"/><Relationship Id="rId9" Type="http://schemas.microsoft.com/office/2007/relationships/hdphoto" Target="../media/hdphoto19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dirty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D9CEDE5-3115-42FB-90A3-0727B8EE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975879"/>
            <a:ext cx="10515600" cy="40051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Name of Course: Engineering Mechanics </a:t>
            </a:r>
          </a:p>
          <a:p>
            <a:pPr marL="0" indent="0" algn="ctr">
              <a:buNone/>
            </a:pPr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Course code: </a:t>
            </a:r>
            <a:r>
              <a:rPr lang="en-IN" sz="54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2</a:t>
            </a:r>
            <a:r>
              <a:rPr lang="en-IN" sz="54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16U06C104</a:t>
            </a:r>
            <a:endParaRPr lang="en-US" sz="54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Module </a:t>
            </a:r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5: Kinetics of particles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 marL="0" indent="0" algn="ctr">
              <a:buNone/>
            </a:pPr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Newton’s Law of Motion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03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22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Marcellus"/>
              </a:rPr>
              <a:t>Numerical on Newton’s second law of motion</a:t>
            </a:r>
            <a:endParaRPr lang="en-US" sz="2800" b="1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9326" y="1176823"/>
            <a:ext cx="96082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1688" indent="-801688" algn="just"/>
            <a:r>
              <a:rPr lang="en-US" sz="2400" b="1" dirty="0" smtClean="0">
                <a:solidFill>
                  <a:srgbClr val="C00000"/>
                </a:solidFill>
                <a:latin typeface="Marcellus"/>
              </a:rPr>
              <a:t>Q. 2) </a:t>
            </a:r>
            <a:r>
              <a:rPr lang="en-US" sz="2400" dirty="0" smtClean="0">
                <a:solidFill>
                  <a:srgbClr val="C00000"/>
                </a:solidFill>
                <a:latin typeface="Marcellus"/>
              </a:rPr>
              <a:t>A </a:t>
            </a:r>
            <a:r>
              <a:rPr lang="en-IN" sz="2400" dirty="0" smtClean="0">
                <a:solidFill>
                  <a:srgbClr val="C00000"/>
                </a:solidFill>
                <a:latin typeface="Marcellus"/>
              </a:rPr>
              <a:t>500 N crate kept on the top of a 15</a:t>
            </a:r>
            <a:r>
              <a:rPr lang="en-IN" sz="2400" baseline="30000" dirty="0" smtClean="0">
                <a:solidFill>
                  <a:srgbClr val="C00000"/>
                </a:solidFill>
                <a:latin typeface="Marcellus"/>
              </a:rPr>
              <a:t>0 </a:t>
            </a:r>
            <a:r>
              <a:rPr lang="en-IN" sz="2400" dirty="0" smtClean="0">
                <a:solidFill>
                  <a:srgbClr val="C00000"/>
                </a:solidFill>
                <a:latin typeface="Marcellus"/>
              </a:rPr>
              <a:t>sloping surface is pushed down the plane with an initial velocity of 20 m/s. If </a:t>
            </a:r>
            <a:r>
              <a:rPr lang="el-GR" sz="2400" dirty="0" smtClean="0">
                <a:solidFill>
                  <a:srgbClr val="C00000"/>
                </a:solidFill>
                <a:latin typeface="Times New Roman"/>
                <a:cs typeface="Times New Roman"/>
              </a:rPr>
              <a:t>μ</a:t>
            </a:r>
            <a:r>
              <a:rPr lang="en-US" sz="2400" baseline="-25000" dirty="0" smtClean="0">
                <a:solidFill>
                  <a:srgbClr val="C00000"/>
                </a:solidFill>
                <a:latin typeface="Marcellus"/>
                <a:cs typeface="Times New Roman"/>
              </a:rPr>
              <a:t>s</a:t>
            </a:r>
            <a:r>
              <a:rPr lang="en-US" sz="2400" dirty="0" smtClean="0">
                <a:solidFill>
                  <a:srgbClr val="C00000"/>
                </a:solidFill>
                <a:latin typeface="Marcellus"/>
                <a:cs typeface="Times New Roman"/>
              </a:rPr>
              <a:t> =0.5 and </a:t>
            </a:r>
            <a:r>
              <a:rPr lang="el-GR" sz="2400" dirty="0">
                <a:solidFill>
                  <a:srgbClr val="C00000"/>
                </a:solidFill>
                <a:latin typeface="Times New Roman"/>
                <a:cs typeface="Times New Roman"/>
              </a:rPr>
              <a:t>μ</a:t>
            </a:r>
            <a:r>
              <a:rPr lang="en-US" sz="2400" baseline="-25000" dirty="0" smtClean="0">
                <a:solidFill>
                  <a:srgbClr val="C00000"/>
                </a:solidFill>
                <a:latin typeface="Marcellus"/>
                <a:cs typeface="Times New Roman"/>
              </a:rPr>
              <a:t>k = </a:t>
            </a:r>
            <a:r>
              <a:rPr lang="en-US" sz="2400" dirty="0" smtClean="0">
                <a:solidFill>
                  <a:srgbClr val="C00000"/>
                </a:solidFill>
                <a:latin typeface="Marcellus"/>
                <a:cs typeface="Times New Roman"/>
              </a:rPr>
              <a:t>0.4. Determine the distance traveled by the block and the time it will take as it comes to rest.</a:t>
            </a:r>
            <a:r>
              <a:rPr lang="en-IN" sz="2400" dirty="0" smtClean="0">
                <a:solidFill>
                  <a:srgbClr val="C00000"/>
                </a:solidFill>
                <a:latin typeface="Marcellus"/>
              </a:rPr>
              <a:t> </a:t>
            </a:r>
            <a:r>
              <a:rPr lang="en-IN" sz="2400" baseline="30000" dirty="0" smtClean="0">
                <a:solidFill>
                  <a:srgbClr val="C00000"/>
                </a:solidFill>
                <a:latin typeface="Marcellus"/>
              </a:rPr>
              <a:t>[</a:t>
            </a:r>
            <a:r>
              <a:rPr lang="en-US" sz="2400" baseline="30000" dirty="0" smtClean="0">
                <a:solidFill>
                  <a:srgbClr val="C00000"/>
                </a:solidFill>
                <a:latin typeface="Marcellus"/>
                <a:cs typeface="Times New Roman"/>
              </a:rPr>
              <a:t>2]</a:t>
            </a:r>
            <a:endParaRPr lang="en-IN" sz="2400" baseline="30000" dirty="0">
              <a:solidFill>
                <a:srgbClr val="C00000"/>
              </a:solidFill>
              <a:latin typeface="Marcellu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3045884"/>
            <a:ext cx="10212387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729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889" y="1340410"/>
            <a:ext cx="10902244" cy="824414"/>
          </a:xfrm>
        </p:spPr>
        <p:txBody>
          <a:bodyPr>
            <a:noAutofit/>
          </a:bodyPr>
          <a:lstStyle/>
          <a:p>
            <a:r>
              <a:rPr lang="en-US" sz="2400" dirty="0"/>
              <a:t>Q. 2) A 500 N crate kept on the top of a 150 sloping surface is pushed down the plane with an initial velocity of 20 m/s. If </a:t>
            </a:r>
            <a:r>
              <a:rPr lang="en-US" sz="2400" dirty="0" err="1"/>
              <a:t>μs</a:t>
            </a:r>
            <a:r>
              <a:rPr lang="en-US" sz="2400" dirty="0"/>
              <a:t> =0.5 and </a:t>
            </a:r>
            <a:r>
              <a:rPr lang="en-US" sz="2400" dirty="0" err="1"/>
              <a:t>μk</a:t>
            </a:r>
            <a:r>
              <a:rPr lang="en-US" sz="2400" dirty="0"/>
              <a:t> = 0.4. Determine the distance traveled by the block and the time it will take as it comes to rest. [2]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079" y="2831042"/>
            <a:ext cx="7629174" cy="316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768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22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Marcellus"/>
              </a:rPr>
              <a:t>Numerical on Newton’s second law of motion</a:t>
            </a:r>
            <a:endParaRPr lang="en-US" sz="2800" b="1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6437" y="1842867"/>
            <a:ext cx="96082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1688" indent="-801688" algn="just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Q.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Marcellus"/>
              </a:rPr>
              <a:t>3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)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An elevator with a person inside, of total mass 500 kg starts moving upwards at a constant acceleration and attains a velocity of 3 m/s after traveling a distance of 3 m. </a:t>
            </a:r>
          </a:p>
          <a:p>
            <a:pPr marL="801688" algn="just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Determine :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Marcellus"/>
            </a:endParaRPr>
          </a:p>
          <a:p>
            <a:pPr marL="801688" algn="just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i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 ) The tension in the cable</a:t>
            </a:r>
          </a:p>
          <a:p>
            <a:pPr marL="801688" algn="just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ii) If after attaining the velocity of 3 m/s the elevator stops in 2.5 seconds. Determine the pressure exerted by the elevator to the person weighing 600 N in the elevator. </a:t>
            </a:r>
            <a:endParaRPr lang="en-IN" sz="2400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116688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22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Marcellus"/>
              </a:rPr>
              <a:t>Numerical on Newton’s second law of motion</a:t>
            </a:r>
            <a:endParaRPr lang="en-US" sz="2800" b="1" dirty="0">
              <a:solidFill>
                <a:srgbClr val="C00000"/>
              </a:solidFill>
              <a:latin typeface="Marcellus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055" y="1858098"/>
            <a:ext cx="1943382" cy="3582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6436" y="1842868"/>
            <a:ext cx="6977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1688" indent="-801688" algn="just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Q. </a:t>
            </a:r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4)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Three blocks A, B and C masses are 3 kg, 2 kg and 7 kg respectively are connected as shown. Determine the accelerations of A, B and C. Also determine the tension in the strings.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[2]</a:t>
            </a:r>
            <a:endParaRPr lang="en-IN" sz="2400" baseline="30000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37188" y="5983888"/>
            <a:ext cx="610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 2 pulley supporting the loads suspended from a support</a:t>
            </a:r>
            <a:r>
              <a:rPr lang="en-US" baseline="30000" dirty="0" smtClean="0"/>
              <a:t>[2]</a:t>
            </a:r>
            <a:endParaRPr lang="en-IN" baseline="30000" dirty="0"/>
          </a:p>
        </p:txBody>
      </p:sp>
    </p:spTree>
    <p:extLst>
      <p:ext uri="{BB962C8B-B14F-4D97-AF65-F5344CB8AC3E}">
        <p14:creationId xmlns:p14="http://schemas.microsoft.com/office/powerpoint/2010/main" val="334129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785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References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/>
            </a:r>
            <a:b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</a:br>
            <a: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7393" y="1518557"/>
            <a:ext cx="55562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baseline="-25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0694" y="1752787"/>
            <a:ext cx="10147256" cy="4351338"/>
          </a:xfrm>
        </p:spPr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 Engineering Mechanics, N. H. Dubey, Mc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Graw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 Hill Education (India) Pvt. Ltd.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Engineering Mechanics, M. D.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Dayal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,  page no. 41 to 55.</a:t>
            </a:r>
            <a:endParaRPr lang="en-IN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197167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dirty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D9CEDE5-3115-42FB-90A3-0727B8EE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911225"/>
            <a:ext cx="10515600" cy="40051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Name of Course: Engineering Mechanics </a:t>
            </a:r>
          </a:p>
          <a:p>
            <a:pPr marL="0" indent="0" algn="ctr">
              <a:buNone/>
            </a:pPr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Course code: </a:t>
            </a:r>
            <a:r>
              <a:rPr lang="en-IN" sz="54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2</a:t>
            </a:r>
            <a:r>
              <a:rPr lang="en-IN" sz="54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16U06C104</a:t>
            </a:r>
            <a:endParaRPr lang="en-US" sz="54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Module </a:t>
            </a:r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5: Kinetics of particles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Lecture </a:t>
            </a:r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: Work energy Principle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63" y="0"/>
            <a:ext cx="209677" cy="544068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239" y="5830821"/>
            <a:ext cx="868683" cy="647487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DA3B82F8-7F36-4AE6-A785-76BCA479C6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5828983"/>
            <a:ext cx="2655568" cy="66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1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03040" y="1043799"/>
            <a:ext cx="990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Work: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It is defined as the product of the displacement and the force in the direction of the displacement. 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865845"/>
            <a:ext cx="6896100" cy="439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947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986" y="3556000"/>
            <a:ext cx="6954837" cy="262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67459" y="387927"/>
            <a:ext cx="7126432" cy="3181927"/>
            <a:chOff x="567459" y="387927"/>
            <a:chExt cx="7126432" cy="318192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59" y="826654"/>
              <a:ext cx="6945313" cy="2743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54" t="11785" r="21973" b="68014"/>
            <a:stretch/>
          </p:blipFill>
          <p:spPr bwMode="auto">
            <a:xfrm>
              <a:off x="4215823" y="387927"/>
              <a:ext cx="3478068" cy="554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772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8143" y="906739"/>
            <a:ext cx="659476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Work Done by Spring Force: </a:t>
            </a:r>
            <a:endParaRPr lang="en-US" sz="2400" dirty="0"/>
          </a:p>
          <a:p>
            <a:r>
              <a:rPr lang="en-US" sz="2400" dirty="0"/>
              <a:t>Consider a spring of stiffness k as shown in the figure, with some </a:t>
            </a:r>
            <a:r>
              <a:rPr lang="en-US" sz="2400" dirty="0" err="1" smtClean="0"/>
              <a:t>undeformed</a:t>
            </a:r>
            <a:r>
              <a:rPr lang="en-US" sz="2400" dirty="0" smtClean="0"/>
              <a:t> (free/original</a:t>
            </a:r>
            <a:r>
              <a:rPr lang="en-US" sz="2400" dirty="0"/>
              <a:t>)</a:t>
            </a:r>
            <a:r>
              <a:rPr lang="en-US" sz="2400" dirty="0" smtClean="0"/>
              <a:t> </a:t>
            </a:r>
            <a:r>
              <a:rPr lang="en-US" sz="2400" dirty="0"/>
              <a:t>length. Let x1 &amp; x2 be deformations of spring at positions 1 &amp; 2. </a:t>
            </a:r>
          </a:p>
          <a:p>
            <a:r>
              <a:rPr lang="en-US" sz="2400" dirty="0" smtClean="0"/>
              <a:t>			</a:t>
            </a:r>
          </a:p>
          <a:p>
            <a:pPr lvl="3"/>
            <a:r>
              <a:rPr lang="en-US" sz="2400" b="1" dirty="0" smtClean="0">
                <a:solidFill>
                  <a:srgbClr val="C00000"/>
                </a:solidFill>
              </a:rPr>
              <a:t>Work </a:t>
            </a:r>
            <a:r>
              <a:rPr lang="en-US" sz="2400" b="1" dirty="0">
                <a:solidFill>
                  <a:srgbClr val="C00000"/>
                </a:solidFill>
              </a:rPr>
              <a:t>done = Spring force × Deformation </a:t>
            </a:r>
            <a:endParaRPr lang="en-US" sz="2400" b="1" dirty="0" smtClean="0">
              <a:solidFill>
                <a:srgbClr val="C00000"/>
              </a:solidFill>
            </a:endParaRPr>
          </a:p>
          <a:p>
            <a:pPr lvl="3"/>
            <a:endParaRPr lang="en-US" sz="2400" b="1" dirty="0"/>
          </a:p>
          <a:p>
            <a:r>
              <a:rPr lang="en-US" sz="2400" b="1" dirty="0"/>
              <a:t> </a:t>
            </a:r>
            <a:r>
              <a:rPr lang="en-US" sz="2400" b="1" dirty="0" smtClean="0"/>
              <a:t>          ∴ </a:t>
            </a:r>
            <a:r>
              <a:rPr lang="en-US" sz="2400" b="1" dirty="0"/>
              <a:t>Spring force F = −k × x </a:t>
            </a:r>
          </a:p>
          <a:p>
            <a:r>
              <a:rPr lang="en-US" sz="2000" dirty="0"/>
              <a:t>where k is the spring stiffness (N/m) x is the deformation of spring (m) – </a:t>
            </a:r>
            <a:r>
              <a:rPr lang="en-US" sz="2000" dirty="0" err="1"/>
              <a:t>ve</a:t>
            </a:r>
            <a:r>
              <a:rPr lang="en-US" sz="2000" dirty="0"/>
              <a:t> sign indicates direction of spring force acting towards original position. </a:t>
            </a:r>
            <a:endParaRPr lang="en-IN" sz="24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018" y="4614729"/>
            <a:ext cx="2037576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324" y="5532974"/>
            <a:ext cx="5273166" cy="70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1" b="14518"/>
          <a:stretch/>
        </p:blipFill>
        <p:spPr bwMode="auto">
          <a:xfrm>
            <a:off x="7407766" y="881729"/>
            <a:ext cx="4379681" cy="374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530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8"/>
          <a:stretch/>
        </p:blipFill>
        <p:spPr bwMode="auto">
          <a:xfrm>
            <a:off x="7146925" y="2615545"/>
            <a:ext cx="4829175" cy="3531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01436" y="826900"/>
            <a:ext cx="10337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Kinetic Energy: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It is the energy possessed by a particle by virtue of its motion. K.E.=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1/2*mv</a:t>
            </a:r>
            <a:r>
              <a:rPr lang="en-US" sz="28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Potential Energy: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It is the energy possessed by a particle by virtue of its position. 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4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P.E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.=+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mgh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 if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displacement is downwards 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4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P.E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.=−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mgh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 if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displacement is upwards 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93800" y="3743236"/>
            <a:ext cx="5638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Work Energy Principle: 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Work done by the forces acting on a particle during some displacement is equal to the change in kinetic energy during that displacement. 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22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Syllabus: Module 5</a:t>
            </a:r>
            <a:r>
              <a:rPr lang="en-US" sz="3600" dirty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sz="3600" dirty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D9CEDE5-3115-42FB-90A3-0727B8EE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58" y="1175831"/>
            <a:ext cx="9641305" cy="4487031"/>
          </a:xfrm>
        </p:spPr>
        <p:txBody>
          <a:bodyPr>
            <a:normAutofit/>
          </a:bodyPr>
          <a:lstStyle/>
          <a:p>
            <a:pPr marL="633413" indent="-633413" algn="just">
              <a:buNone/>
            </a:pPr>
            <a:r>
              <a:rPr lang="en-US" dirty="0" smtClean="0">
                <a:solidFill>
                  <a:srgbClr val="C00000"/>
                </a:solidFill>
                <a:latin typeface="Marcellus"/>
              </a:rPr>
              <a:t>5.1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Marcellus"/>
              </a:rPr>
              <a:t>Force </a:t>
            </a:r>
            <a:r>
              <a:rPr lang="en-US" dirty="0">
                <a:solidFill>
                  <a:srgbClr val="C00000"/>
                </a:solidFill>
                <a:latin typeface="Marcellus"/>
              </a:rPr>
              <a:t>and acceleration: Introduction to basic concepts, equations of dynamic equilibrium, Newton’s second law of motion (only rectilinear motion</a:t>
            </a:r>
            <a:r>
              <a:rPr lang="en-US" dirty="0" smtClean="0">
                <a:solidFill>
                  <a:srgbClr val="C00000"/>
                </a:solidFill>
                <a:latin typeface="Marcellus"/>
              </a:rPr>
              <a:t>).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rgbClr val="C00000"/>
                </a:solidFill>
                <a:latin typeface="Marcellus"/>
              </a:rPr>
              <a:t>5.2</a:t>
            </a:r>
            <a:r>
              <a:rPr lang="en-US" dirty="0" smtClean="0">
                <a:solidFill>
                  <a:srgbClr val="C00000"/>
                </a:solidFill>
              </a:rPr>
              <a:t>  </a:t>
            </a:r>
            <a:r>
              <a:rPr lang="en-IN" dirty="0" smtClean="0">
                <a:solidFill>
                  <a:srgbClr val="C00000"/>
                </a:solidFill>
                <a:latin typeface="Marcellus"/>
              </a:rPr>
              <a:t>Work </a:t>
            </a:r>
            <a:r>
              <a:rPr lang="en-IN" dirty="0">
                <a:solidFill>
                  <a:srgbClr val="C00000"/>
                </a:solidFill>
                <a:latin typeface="Marcellus"/>
              </a:rPr>
              <a:t>energy principle</a:t>
            </a:r>
            <a:r>
              <a:rPr lang="en-IN" dirty="0" smtClean="0">
                <a:solidFill>
                  <a:srgbClr val="C00000"/>
                </a:solidFill>
                <a:latin typeface="Marcellus"/>
              </a:rPr>
              <a:t>.</a:t>
            </a:r>
          </a:p>
          <a:p>
            <a:pPr marL="633413" indent="-633413" algn="just">
              <a:buNone/>
            </a:pPr>
            <a:r>
              <a:rPr lang="en-US" dirty="0" smtClean="0">
                <a:solidFill>
                  <a:srgbClr val="C00000"/>
                </a:solidFill>
                <a:latin typeface="Marcellus"/>
              </a:rPr>
              <a:t>5.3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Marcellus"/>
              </a:rPr>
              <a:t>Impulse </a:t>
            </a:r>
            <a:r>
              <a:rPr lang="en-US" dirty="0">
                <a:solidFill>
                  <a:srgbClr val="C00000"/>
                </a:solidFill>
                <a:latin typeface="Marcellus"/>
              </a:rPr>
              <a:t>and Momentum: Principle of linear impulse and momentum, law of conservation of momentum, impact and collision, direct central and oblique central impact</a:t>
            </a:r>
            <a:endParaRPr lang="en-US" dirty="0" smtClean="0">
              <a:solidFill>
                <a:srgbClr val="C00000"/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263843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2" y="883240"/>
            <a:ext cx="7412037" cy="4866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37" y="2067923"/>
            <a:ext cx="4457700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537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" y="488683"/>
            <a:ext cx="10896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Principle of Conservation of Energy: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Conservative Forces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If the work of a force is moving a particle between two positions is independent of the path followed by the particle and can be expressed as a change in its potential energy, then such forces is called as conservative forces. E.g., weight force of particle (gravity force), spring force and elastic force. </a:t>
            </a:r>
          </a:p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Non-Conservative Forces: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forces in which the work is dependent upon the path followed by the particles is known as non-conservative forces. E.g., frictional force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a particle is moving from position 1 to position 2 under the action of only conservative forces (i.e., when frictional force does not exist) then by energy conservation principle we say that the total energy remains constant. 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89" y="4391807"/>
            <a:ext cx="7935912" cy="2115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680160" y="2394000"/>
              <a:ext cx="4388040" cy="355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4320" y="2330280"/>
                <a:ext cx="441972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60240" y="2825640"/>
              <a:ext cx="3219840" cy="260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4400" y="2762280"/>
                <a:ext cx="325152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3752640" y="2882880"/>
              <a:ext cx="3461040" cy="267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36800" y="2819160"/>
                <a:ext cx="349272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5715000" y="2914560"/>
              <a:ext cx="2482920" cy="82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99160" y="2851200"/>
                <a:ext cx="25146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/>
              <p14:cNvContentPartPr/>
              <p14:nvPr/>
            </p14:nvContentPartPr>
            <p14:xfrm>
              <a:off x="4343400" y="2958840"/>
              <a:ext cx="3867480" cy="146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27560" y="2895480"/>
                <a:ext cx="38991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/>
              <p14:cNvContentPartPr/>
              <p14:nvPr/>
            </p14:nvContentPartPr>
            <p14:xfrm>
              <a:off x="2863800" y="3009960"/>
              <a:ext cx="3003840" cy="44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47960" y="2946240"/>
                <a:ext cx="303552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792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9" y="438150"/>
            <a:ext cx="8383213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483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961" y="3777217"/>
            <a:ext cx="4360938" cy="2888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73" b="85276"/>
          <a:stretch/>
        </p:blipFill>
        <p:spPr bwMode="auto">
          <a:xfrm>
            <a:off x="824614" y="542260"/>
            <a:ext cx="10350205" cy="891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66" y="1981643"/>
            <a:ext cx="559117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140" y="1620085"/>
            <a:ext cx="3062175" cy="1976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14" y="5848793"/>
            <a:ext cx="5273166" cy="709614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172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74" y="728550"/>
            <a:ext cx="8748318" cy="263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63" t="55004" b="4144"/>
          <a:stretch/>
        </p:blipFill>
        <p:spPr bwMode="auto">
          <a:xfrm>
            <a:off x="6562999" y="2732567"/>
            <a:ext cx="5037122" cy="3617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74" y="5493986"/>
            <a:ext cx="5273166" cy="709614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643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ext Box 3"/>
          <p:cNvSpPr txBox="1">
            <a:spLocks noChangeArrowheads="1"/>
          </p:cNvSpPr>
          <p:nvPr/>
        </p:nvSpPr>
        <p:spPr bwMode="auto">
          <a:xfrm>
            <a:off x="711200" y="990601"/>
            <a:ext cx="10972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2400" dirty="0" smtClean="0">
                <a:solidFill>
                  <a:srgbClr val="FFCC00"/>
                </a:solidFill>
              </a:rPr>
              <a:t>Impact</a:t>
            </a:r>
            <a:r>
              <a:rPr lang="en-US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en-US" sz="2400" dirty="0" smtClean="0">
                <a:solidFill>
                  <a:srgbClr val="111981"/>
                </a:solidFill>
              </a:rPr>
              <a:t>occurs when two bodies collide during a very</a:t>
            </a:r>
            <a:r>
              <a:rPr lang="en-US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en-US" sz="2400" dirty="0" smtClean="0">
                <a:solidFill>
                  <a:srgbClr val="FFCC00"/>
                </a:solidFill>
              </a:rPr>
              <a:t>short </a:t>
            </a:r>
            <a:r>
              <a:rPr lang="en-US" altLang="en-US" sz="2400" dirty="0" smtClean="0">
                <a:solidFill>
                  <a:srgbClr val="111981"/>
                </a:solidFill>
              </a:rPr>
              <a:t>time period, causing large impulsive forces to be exerted between the bodies.  Common examples of impact are a hammer striking a nail or a bat striking a ball. The</a:t>
            </a:r>
            <a:r>
              <a:rPr lang="en-US" altLang="en-US" sz="2400" dirty="0" smtClean="0">
                <a:solidFill>
                  <a:srgbClr val="CCCCFF"/>
                </a:solidFill>
              </a:rPr>
              <a:t> </a:t>
            </a:r>
            <a:r>
              <a:rPr lang="en-US" altLang="en-US" sz="2400" dirty="0" smtClean="0">
                <a:solidFill>
                  <a:srgbClr val="FFCC00"/>
                </a:solidFill>
              </a:rPr>
              <a:t>line of impact</a:t>
            </a:r>
            <a:r>
              <a:rPr lang="en-US" altLang="en-US" sz="2400" dirty="0" smtClean="0">
                <a:solidFill>
                  <a:srgbClr val="CCCCFF"/>
                </a:solidFill>
              </a:rPr>
              <a:t> </a:t>
            </a:r>
            <a:r>
              <a:rPr lang="en-US" altLang="en-US" sz="2400" dirty="0" smtClean="0">
                <a:solidFill>
                  <a:srgbClr val="111981"/>
                </a:solidFill>
              </a:rPr>
              <a:t>is a line through the</a:t>
            </a:r>
            <a:r>
              <a:rPr lang="en-US" altLang="en-US" sz="2400" dirty="0" smtClean="0">
                <a:solidFill>
                  <a:srgbClr val="CCCCFF"/>
                </a:solidFill>
              </a:rPr>
              <a:t> </a:t>
            </a:r>
            <a:r>
              <a:rPr lang="en-US" altLang="en-US" sz="2400" dirty="0" smtClean="0">
                <a:solidFill>
                  <a:srgbClr val="FFCC00"/>
                </a:solidFill>
              </a:rPr>
              <a:t>mass centers</a:t>
            </a:r>
            <a:r>
              <a:rPr lang="en-US" altLang="en-US" sz="2400" dirty="0" smtClean="0">
                <a:solidFill>
                  <a:srgbClr val="CCCCFF"/>
                </a:solidFill>
              </a:rPr>
              <a:t> </a:t>
            </a:r>
            <a:r>
              <a:rPr lang="en-US" altLang="en-US" sz="2400" dirty="0" smtClean="0">
                <a:solidFill>
                  <a:srgbClr val="111981"/>
                </a:solidFill>
              </a:rPr>
              <a:t>of the colliding particles.   In general, there are</a:t>
            </a:r>
            <a:r>
              <a:rPr lang="en-US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en-US" sz="2400" dirty="0" smtClean="0">
                <a:solidFill>
                  <a:srgbClr val="FFCC00"/>
                </a:solidFill>
              </a:rPr>
              <a:t>two</a:t>
            </a:r>
            <a:r>
              <a:rPr lang="en-US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en-US" sz="2400" dirty="0" smtClean="0">
                <a:solidFill>
                  <a:srgbClr val="111981"/>
                </a:solidFill>
              </a:rPr>
              <a:t>types of impact:</a:t>
            </a:r>
            <a:endParaRPr lang="en-US" altLang="en-US" sz="2400" dirty="0">
              <a:solidFill>
                <a:srgbClr val="111981"/>
              </a:solidFill>
            </a:endParaRPr>
          </a:p>
        </p:txBody>
      </p:sp>
      <p:grpSp>
        <p:nvGrpSpPr>
          <p:cNvPr id="175107" name="Group 4"/>
          <p:cNvGrpSpPr>
            <a:grpSpLocks/>
          </p:cNvGrpSpPr>
          <p:nvPr/>
        </p:nvGrpSpPr>
        <p:grpSpPr bwMode="auto">
          <a:xfrm>
            <a:off x="609601" y="4876801"/>
            <a:ext cx="11078633" cy="1420813"/>
            <a:chOff x="430" y="3120"/>
            <a:chExt cx="5090" cy="751"/>
          </a:xfrm>
        </p:grpSpPr>
        <p:sp>
          <p:nvSpPr>
            <p:cNvPr id="175112" name="Text Box 5"/>
            <p:cNvSpPr txBox="1">
              <a:spLocks noChangeArrowheads="1"/>
            </p:cNvSpPr>
            <p:nvPr/>
          </p:nvSpPr>
          <p:spPr bwMode="auto">
            <a:xfrm>
              <a:off x="1872" y="3120"/>
              <a:ext cx="3648" cy="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r>
                <a:rPr lang="en-US" altLang="en-US" sz="2400" dirty="0">
                  <a:solidFill>
                    <a:srgbClr val="FFCC00"/>
                  </a:solidFill>
                </a:rPr>
                <a:t>Oblique impact</a:t>
              </a:r>
              <a:r>
                <a:rPr lang="en-US" altLang="en-US" sz="2400" dirty="0">
                  <a:solidFill>
                    <a:srgbClr val="000000"/>
                  </a:solidFill>
                </a:rPr>
                <a:t> </a:t>
              </a:r>
              <a:r>
                <a:rPr lang="en-US" altLang="en-US" sz="2400" dirty="0">
                  <a:solidFill>
                    <a:srgbClr val="111981"/>
                  </a:solidFill>
                </a:rPr>
                <a:t>occurs when the direction of motion of one or both of the particles is at an angle to the line of impact.</a:t>
              </a:r>
              <a:endParaRPr lang="en-US" altLang="en-US" sz="2400" dirty="0">
                <a:solidFill>
                  <a:srgbClr val="111981"/>
                </a:solidFill>
                <a:sym typeface="Symbol" pitchFamily="18" charset="2"/>
              </a:endParaRPr>
            </a:p>
          </p:txBody>
        </p:sp>
        <p:pic>
          <p:nvPicPr>
            <p:cNvPr id="175113" name="Picture 6" descr="A:\Section 15.4\figure 15-13b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" y="3168"/>
              <a:ext cx="1346" cy="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5108" name="Group 9"/>
          <p:cNvGrpSpPr>
            <a:grpSpLocks/>
          </p:cNvGrpSpPr>
          <p:nvPr/>
        </p:nvGrpSpPr>
        <p:grpSpPr bwMode="auto">
          <a:xfrm>
            <a:off x="529845" y="2986989"/>
            <a:ext cx="10548789" cy="1561373"/>
            <a:chOff x="346" y="2115"/>
            <a:chExt cx="4886" cy="826"/>
          </a:xfrm>
        </p:grpSpPr>
        <p:pic>
          <p:nvPicPr>
            <p:cNvPr id="175110" name="Picture 10" descr="A:\Section 15.4\figure 15-13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" y="2115"/>
              <a:ext cx="1639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5111" name="Text Box 11"/>
            <p:cNvSpPr txBox="1">
              <a:spLocks noChangeArrowheads="1"/>
            </p:cNvSpPr>
            <p:nvPr/>
          </p:nvSpPr>
          <p:spPr bwMode="auto">
            <a:xfrm>
              <a:off x="2006" y="2186"/>
              <a:ext cx="3226" cy="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r>
                <a:rPr lang="en-US" altLang="en-US" sz="2400" dirty="0">
                  <a:solidFill>
                    <a:srgbClr val="FFCC00"/>
                  </a:solidFill>
                </a:rPr>
                <a:t>Central impact</a:t>
              </a:r>
              <a:r>
                <a:rPr lang="en-US" altLang="en-US" sz="2400" dirty="0">
                  <a:solidFill>
                    <a:srgbClr val="000000"/>
                  </a:solidFill>
                </a:rPr>
                <a:t> </a:t>
              </a:r>
              <a:r>
                <a:rPr lang="en-US" altLang="en-US" sz="2400" dirty="0">
                  <a:solidFill>
                    <a:srgbClr val="111981"/>
                  </a:solidFill>
                </a:rPr>
                <a:t>occurs when the directions of motion of the two colliding particles are along the line of impact.</a:t>
              </a:r>
              <a:endParaRPr kumimoji="1" lang="en-US" altLang="en-US" sz="2400" dirty="0">
                <a:solidFill>
                  <a:srgbClr val="111981"/>
                </a:solidFill>
              </a:endParaRPr>
            </a:p>
          </p:txBody>
        </p:sp>
      </p:grpSp>
      <p:sp>
        <p:nvSpPr>
          <p:cNvPr id="175109" name="Text Box 12"/>
          <p:cNvSpPr txBox="1">
            <a:spLocks noChangeArrowheads="1"/>
          </p:cNvSpPr>
          <p:nvPr/>
        </p:nvSpPr>
        <p:spPr bwMode="auto">
          <a:xfrm>
            <a:off x="0" y="152400"/>
            <a:ext cx="1219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b="1" dirty="0">
                <a:solidFill>
                  <a:srgbClr val="FFCC00"/>
                </a:solidFill>
              </a:rPr>
              <a:t>Impact </a:t>
            </a:r>
          </a:p>
        </p:txBody>
      </p:sp>
    </p:spTree>
    <p:extLst>
      <p:ext uri="{BB962C8B-B14F-4D97-AF65-F5344CB8AC3E}">
        <p14:creationId xmlns:p14="http://schemas.microsoft.com/office/powerpoint/2010/main" val="316750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ext Box 3"/>
          <p:cNvSpPr txBox="1">
            <a:spLocks noChangeArrowheads="1"/>
          </p:cNvSpPr>
          <p:nvPr/>
        </p:nvSpPr>
        <p:spPr bwMode="auto">
          <a:xfrm>
            <a:off x="914400" y="5060950"/>
            <a:ext cx="965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rgbClr val="111981"/>
                </a:solidFill>
              </a:rPr>
              <a:t>There are two primary equations used when solving impact problems.  The textbook provides extensive detail on their derivation.</a:t>
            </a:r>
          </a:p>
        </p:txBody>
      </p:sp>
      <p:sp>
        <p:nvSpPr>
          <p:cNvPr id="176131" name="Text Box 4"/>
          <p:cNvSpPr txBox="1">
            <a:spLocks noChangeArrowheads="1"/>
          </p:cNvSpPr>
          <p:nvPr/>
        </p:nvSpPr>
        <p:spPr bwMode="auto">
          <a:xfrm>
            <a:off x="914400" y="3657600"/>
            <a:ext cx="10363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rgbClr val="111981"/>
                </a:solidFill>
              </a:rPr>
              <a:t>Once the particles contact, they may deform </a:t>
            </a:r>
            <a:r>
              <a:rPr lang="en-US" altLang="en-US" sz="2400">
                <a:solidFill>
                  <a:srgbClr val="111981"/>
                </a:solidFill>
                <a:sym typeface="Symbol" pitchFamily="18" charset="2"/>
              </a:rPr>
              <a:t> if they are non-rigid.  In any case, energy is transferred between the two particles.  </a:t>
            </a:r>
            <a:endParaRPr lang="en-US" altLang="en-US" sz="2400">
              <a:solidFill>
                <a:srgbClr val="111981"/>
              </a:solidFill>
            </a:endParaRPr>
          </a:p>
        </p:txBody>
      </p:sp>
      <p:sp>
        <p:nvSpPr>
          <p:cNvPr id="176132" name="Text Box 5"/>
          <p:cNvSpPr txBox="1">
            <a:spLocks noChangeArrowheads="1"/>
          </p:cNvSpPr>
          <p:nvPr/>
        </p:nvSpPr>
        <p:spPr bwMode="auto">
          <a:xfrm>
            <a:off x="914400" y="1219200"/>
            <a:ext cx="10261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rgbClr val="FFCC00"/>
                </a:solidFill>
              </a:rPr>
              <a:t>Central impact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  <a:r>
              <a:rPr lang="en-US" altLang="en-US" sz="2400">
                <a:solidFill>
                  <a:srgbClr val="111981"/>
                </a:solidFill>
              </a:rPr>
              <a:t>happens when the velocities of the two objects are along the line of impact (recall that the line of impact is a line through the particles’ mass centers). </a:t>
            </a:r>
            <a:endParaRPr lang="en-US" altLang="en-US" sz="2400">
              <a:solidFill>
                <a:srgbClr val="111981"/>
              </a:solidFill>
              <a:sym typeface="Symbol" pitchFamily="18" charset="2"/>
            </a:endParaRPr>
          </a:p>
        </p:txBody>
      </p:sp>
      <p:grpSp>
        <p:nvGrpSpPr>
          <p:cNvPr id="176133" name="Group 8"/>
          <p:cNvGrpSpPr>
            <a:grpSpLocks/>
          </p:cNvGrpSpPr>
          <p:nvPr/>
        </p:nvGrpSpPr>
        <p:grpSpPr bwMode="auto">
          <a:xfrm>
            <a:off x="2438401" y="2438401"/>
            <a:ext cx="5583767" cy="909638"/>
            <a:chOff x="374" y="1224"/>
            <a:chExt cx="2638" cy="573"/>
          </a:xfrm>
        </p:grpSpPr>
        <p:sp>
          <p:nvSpPr>
            <p:cNvPr id="176135" name="Oval 9"/>
            <p:cNvSpPr>
              <a:spLocks noChangeArrowheads="1"/>
            </p:cNvSpPr>
            <p:nvPr/>
          </p:nvSpPr>
          <p:spPr bwMode="auto">
            <a:xfrm>
              <a:off x="912" y="1392"/>
              <a:ext cx="384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IN" alt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6136" name="Oval 10"/>
            <p:cNvSpPr>
              <a:spLocks noChangeArrowheads="1"/>
            </p:cNvSpPr>
            <p:nvPr/>
          </p:nvSpPr>
          <p:spPr bwMode="auto">
            <a:xfrm>
              <a:off x="1824" y="1392"/>
              <a:ext cx="384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IN" alt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6137" name="Line 11"/>
            <p:cNvSpPr>
              <a:spLocks noChangeShapeType="1"/>
            </p:cNvSpPr>
            <p:nvPr/>
          </p:nvSpPr>
          <p:spPr bwMode="auto">
            <a:xfrm>
              <a:off x="480" y="1584"/>
              <a:ext cx="22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6138" name="Line 12"/>
            <p:cNvSpPr>
              <a:spLocks noChangeShapeType="1"/>
            </p:cNvSpPr>
            <p:nvPr/>
          </p:nvSpPr>
          <p:spPr bwMode="auto">
            <a:xfrm>
              <a:off x="576" y="14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6139" name="Line 13"/>
            <p:cNvSpPr>
              <a:spLocks noChangeShapeType="1"/>
            </p:cNvSpPr>
            <p:nvPr/>
          </p:nvSpPr>
          <p:spPr bwMode="auto">
            <a:xfrm flipH="1">
              <a:off x="2304" y="14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6140" name="Text Box 14"/>
            <p:cNvSpPr txBox="1">
              <a:spLocks noChangeArrowheads="1"/>
            </p:cNvSpPr>
            <p:nvPr/>
          </p:nvSpPr>
          <p:spPr bwMode="auto">
            <a:xfrm>
              <a:off x="374" y="1224"/>
              <a:ext cx="19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FFCC00"/>
                  </a:solidFill>
                </a:rPr>
                <a:t>v</a:t>
              </a:r>
              <a:r>
                <a:rPr lang="en-US" altLang="en-US" sz="1800" baseline="-25000">
                  <a:solidFill>
                    <a:srgbClr val="FFCC00"/>
                  </a:solidFill>
                </a:rPr>
                <a:t>A</a:t>
              </a:r>
              <a:endParaRPr lang="en-US" altLang="en-US" sz="2400">
                <a:solidFill>
                  <a:srgbClr val="FFCC00"/>
                </a:solidFill>
              </a:endParaRPr>
            </a:p>
          </p:txBody>
        </p:sp>
        <p:sp>
          <p:nvSpPr>
            <p:cNvPr id="176141" name="Rectangle 15"/>
            <p:cNvSpPr>
              <a:spLocks noChangeArrowheads="1"/>
            </p:cNvSpPr>
            <p:nvPr/>
          </p:nvSpPr>
          <p:spPr bwMode="auto">
            <a:xfrm>
              <a:off x="2592" y="1248"/>
              <a:ext cx="19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rgbClr val="FFCC00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altLang="en-US" baseline="-25000">
                  <a:solidFill>
                    <a:srgbClr val="FFCC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en-US" altLang="en-US" sz="2400" baseline="-25000">
                <a:solidFill>
                  <a:srgbClr val="FFCC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6142" name="Text Box 16"/>
            <p:cNvSpPr txBox="1">
              <a:spLocks noChangeArrowheads="1"/>
            </p:cNvSpPr>
            <p:nvPr/>
          </p:nvSpPr>
          <p:spPr bwMode="auto">
            <a:xfrm>
              <a:off x="2352" y="1584"/>
              <a:ext cx="66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r>
                <a:rPr lang="en-US" altLang="en-US" sz="1600">
                  <a:solidFill>
                    <a:srgbClr val="FFCC00"/>
                  </a:solidFill>
                </a:rPr>
                <a:t>Line of impact</a:t>
              </a:r>
              <a:endParaRPr lang="en-US" altLang="en-US" sz="2400">
                <a:solidFill>
                  <a:srgbClr val="FFCC00"/>
                </a:solidFill>
              </a:endParaRPr>
            </a:p>
          </p:txBody>
        </p:sp>
      </p:grpSp>
      <p:sp>
        <p:nvSpPr>
          <p:cNvPr id="176134" name="Text Box 17"/>
          <p:cNvSpPr txBox="1">
            <a:spLocks noChangeArrowheads="1"/>
          </p:cNvSpPr>
          <p:nvPr/>
        </p:nvSpPr>
        <p:spPr bwMode="auto">
          <a:xfrm>
            <a:off x="0" y="152400"/>
            <a:ext cx="1219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b="1">
                <a:solidFill>
                  <a:srgbClr val="FFCC00"/>
                </a:solidFill>
              </a:rPr>
              <a:t>Central impact </a:t>
            </a:r>
          </a:p>
        </p:txBody>
      </p:sp>
    </p:spTree>
    <p:extLst>
      <p:ext uri="{BB962C8B-B14F-4D97-AF65-F5344CB8AC3E}">
        <p14:creationId xmlns:p14="http://schemas.microsoft.com/office/powerpoint/2010/main" val="336832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ext Box 2"/>
          <p:cNvSpPr txBox="1">
            <a:spLocks noChangeArrowheads="1"/>
          </p:cNvSpPr>
          <p:nvPr/>
        </p:nvSpPr>
        <p:spPr bwMode="auto">
          <a:xfrm>
            <a:off x="0" y="152400"/>
            <a:ext cx="1219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b="1">
                <a:solidFill>
                  <a:srgbClr val="FFCC00"/>
                </a:solidFill>
              </a:rPr>
              <a:t>Central impact (continued)</a:t>
            </a:r>
          </a:p>
        </p:txBody>
      </p:sp>
      <p:sp>
        <p:nvSpPr>
          <p:cNvPr id="177155" name="Text Box 4"/>
          <p:cNvSpPr txBox="1">
            <a:spLocks noChangeArrowheads="1"/>
          </p:cNvSpPr>
          <p:nvPr/>
        </p:nvSpPr>
        <p:spPr bwMode="auto">
          <a:xfrm>
            <a:off x="609600" y="1371601"/>
            <a:ext cx="11277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rgbClr val="111981"/>
                </a:solidFill>
              </a:rPr>
              <a:t>In most problems, the initial velocities of the particles, (v</a:t>
            </a:r>
            <a:r>
              <a:rPr lang="en-US" altLang="en-US" sz="2400" baseline="-25000">
                <a:solidFill>
                  <a:srgbClr val="111981"/>
                </a:solidFill>
              </a:rPr>
              <a:t>A</a:t>
            </a:r>
            <a:r>
              <a:rPr lang="en-US" altLang="en-US" sz="2400">
                <a:solidFill>
                  <a:srgbClr val="111981"/>
                </a:solidFill>
              </a:rPr>
              <a:t>)</a:t>
            </a:r>
            <a:r>
              <a:rPr lang="en-US" altLang="en-US" sz="2400" baseline="-25000">
                <a:solidFill>
                  <a:srgbClr val="111981"/>
                </a:solidFill>
              </a:rPr>
              <a:t>1</a:t>
            </a:r>
            <a:r>
              <a:rPr lang="en-US" altLang="en-US" sz="2400">
                <a:solidFill>
                  <a:srgbClr val="111981"/>
                </a:solidFill>
              </a:rPr>
              <a:t> and (v</a:t>
            </a:r>
            <a:r>
              <a:rPr lang="en-US" altLang="en-US" sz="2400" baseline="-25000">
                <a:solidFill>
                  <a:srgbClr val="111981"/>
                </a:solidFill>
              </a:rPr>
              <a:t>B</a:t>
            </a:r>
            <a:r>
              <a:rPr lang="en-US" altLang="en-US" sz="2400">
                <a:solidFill>
                  <a:srgbClr val="111981"/>
                </a:solidFill>
              </a:rPr>
              <a:t>)</a:t>
            </a:r>
            <a:r>
              <a:rPr lang="en-US" altLang="en-US" sz="2400" baseline="-25000">
                <a:solidFill>
                  <a:srgbClr val="111981"/>
                </a:solidFill>
              </a:rPr>
              <a:t>1</a:t>
            </a:r>
            <a:r>
              <a:rPr lang="en-US" altLang="en-US" sz="2400">
                <a:solidFill>
                  <a:srgbClr val="111981"/>
                </a:solidFill>
              </a:rPr>
              <a:t>, are known, and it is necessary to determine the final velocities, (v</a:t>
            </a:r>
            <a:r>
              <a:rPr lang="en-US" altLang="en-US" sz="2400" baseline="-25000">
                <a:solidFill>
                  <a:srgbClr val="111981"/>
                </a:solidFill>
              </a:rPr>
              <a:t>A</a:t>
            </a:r>
            <a:r>
              <a:rPr lang="en-US" altLang="en-US" sz="2400">
                <a:solidFill>
                  <a:srgbClr val="111981"/>
                </a:solidFill>
              </a:rPr>
              <a:t>)</a:t>
            </a:r>
            <a:r>
              <a:rPr lang="en-US" altLang="en-US" sz="2400" baseline="-25000">
                <a:solidFill>
                  <a:srgbClr val="111981"/>
                </a:solidFill>
              </a:rPr>
              <a:t>2</a:t>
            </a:r>
            <a:r>
              <a:rPr lang="en-US" altLang="en-US" sz="2400">
                <a:solidFill>
                  <a:srgbClr val="111981"/>
                </a:solidFill>
              </a:rPr>
              <a:t> and (v</a:t>
            </a:r>
            <a:r>
              <a:rPr lang="en-US" altLang="en-US" sz="2400" baseline="-25000">
                <a:solidFill>
                  <a:srgbClr val="111981"/>
                </a:solidFill>
              </a:rPr>
              <a:t>B</a:t>
            </a:r>
            <a:r>
              <a:rPr lang="en-US" altLang="en-US" sz="2400">
                <a:solidFill>
                  <a:srgbClr val="111981"/>
                </a:solidFill>
              </a:rPr>
              <a:t>)</a:t>
            </a:r>
            <a:r>
              <a:rPr lang="en-US" altLang="en-US" sz="2400" baseline="-25000">
                <a:solidFill>
                  <a:srgbClr val="111981"/>
                </a:solidFill>
              </a:rPr>
              <a:t>2</a:t>
            </a:r>
            <a:r>
              <a:rPr lang="en-US" altLang="en-US" sz="2400">
                <a:solidFill>
                  <a:srgbClr val="111981"/>
                </a:solidFill>
              </a:rPr>
              <a:t>.  So the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  <a:r>
              <a:rPr lang="en-US" altLang="en-US" sz="2400">
                <a:solidFill>
                  <a:srgbClr val="FFCC00"/>
                </a:solidFill>
              </a:rPr>
              <a:t>first </a:t>
            </a:r>
            <a:r>
              <a:rPr lang="en-US" altLang="en-US" sz="2400">
                <a:solidFill>
                  <a:srgbClr val="111981"/>
                </a:solidFill>
              </a:rPr>
              <a:t>equation used is the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  <a:r>
              <a:rPr lang="en-US" altLang="en-US" sz="2400">
                <a:solidFill>
                  <a:srgbClr val="FFCC00"/>
                </a:solidFill>
              </a:rPr>
              <a:t>conservation of linear momentum</a:t>
            </a:r>
            <a:r>
              <a:rPr lang="en-US" altLang="en-US" sz="2400">
                <a:solidFill>
                  <a:srgbClr val="111981"/>
                </a:solidFill>
              </a:rPr>
              <a:t>, applied along the line of impact.</a:t>
            </a:r>
          </a:p>
          <a:p>
            <a:endParaRPr lang="en-US" altLang="en-US" sz="2400">
              <a:solidFill>
                <a:srgbClr val="000000"/>
              </a:solidFill>
            </a:endParaRPr>
          </a:p>
          <a:p>
            <a:pPr algn="ctr"/>
            <a:r>
              <a:rPr lang="en-US" altLang="en-US" sz="2400">
                <a:solidFill>
                  <a:srgbClr val="111981"/>
                </a:solidFill>
              </a:rPr>
              <a:t>(m</a:t>
            </a:r>
            <a:r>
              <a:rPr lang="en-US" altLang="en-US" sz="2400" baseline="-25000">
                <a:solidFill>
                  <a:srgbClr val="111981"/>
                </a:solidFill>
              </a:rPr>
              <a:t>A</a:t>
            </a:r>
            <a:r>
              <a:rPr lang="en-US" altLang="en-US" sz="2400">
                <a:solidFill>
                  <a:srgbClr val="111981"/>
                </a:solidFill>
              </a:rPr>
              <a:t> v</a:t>
            </a:r>
            <a:r>
              <a:rPr lang="en-US" altLang="en-US" sz="2400" baseline="-25000">
                <a:solidFill>
                  <a:srgbClr val="111981"/>
                </a:solidFill>
              </a:rPr>
              <a:t>A</a:t>
            </a:r>
            <a:r>
              <a:rPr lang="en-US" altLang="en-US" sz="2400">
                <a:solidFill>
                  <a:srgbClr val="111981"/>
                </a:solidFill>
              </a:rPr>
              <a:t>)</a:t>
            </a:r>
            <a:r>
              <a:rPr lang="en-US" altLang="en-US" sz="2400" baseline="-25000">
                <a:solidFill>
                  <a:srgbClr val="111981"/>
                </a:solidFill>
              </a:rPr>
              <a:t>1 </a:t>
            </a:r>
            <a:r>
              <a:rPr lang="en-US" altLang="en-US" sz="2400">
                <a:solidFill>
                  <a:srgbClr val="111981"/>
                </a:solidFill>
              </a:rPr>
              <a:t>+ (m</a:t>
            </a:r>
            <a:r>
              <a:rPr lang="en-US" altLang="en-US" sz="2400" baseline="-25000">
                <a:solidFill>
                  <a:srgbClr val="111981"/>
                </a:solidFill>
              </a:rPr>
              <a:t>B</a:t>
            </a:r>
            <a:r>
              <a:rPr lang="en-US" altLang="en-US" sz="2400">
                <a:solidFill>
                  <a:srgbClr val="111981"/>
                </a:solidFill>
              </a:rPr>
              <a:t> v</a:t>
            </a:r>
            <a:r>
              <a:rPr lang="en-US" altLang="en-US" sz="2400" baseline="-25000">
                <a:solidFill>
                  <a:srgbClr val="111981"/>
                </a:solidFill>
              </a:rPr>
              <a:t>B</a:t>
            </a:r>
            <a:r>
              <a:rPr lang="en-US" altLang="en-US" sz="2400">
                <a:solidFill>
                  <a:srgbClr val="111981"/>
                </a:solidFill>
              </a:rPr>
              <a:t>)</a:t>
            </a:r>
            <a:r>
              <a:rPr lang="en-US" altLang="en-US" sz="2400" baseline="-25000">
                <a:solidFill>
                  <a:srgbClr val="111981"/>
                </a:solidFill>
              </a:rPr>
              <a:t>1 </a:t>
            </a:r>
            <a:r>
              <a:rPr lang="en-US" altLang="en-US" sz="2400">
                <a:solidFill>
                  <a:srgbClr val="111981"/>
                </a:solidFill>
              </a:rPr>
              <a:t> =  (m</a:t>
            </a:r>
            <a:r>
              <a:rPr lang="en-US" altLang="en-US" sz="2400" baseline="-25000">
                <a:solidFill>
                  <a:srgbClr val="111981"/>
                </a:solidFill>
              </a:rPr>
              <a:t>A</a:t>
            </a:r>
            <a:r>
              <a:rPr lang="en-US" altLang="en-US" sz="2400">
                <a:solidFill>
                  <a:srgbClr val="111981"/>
                </a:solidFill>
              </a:rPr>
              <a:t> v</a:t>
            </a:r>
            <a:r>
              <a:rPr lang="en-US" altLang="en-US" sz="2400" baseline="-25000">
                <a:solidFill>
                  <a:srgbClr val="111981"/>
                </a:solidFill>
              </a:rPr>
              <a:t>A</a:t>
            </a:r>
            <a:r>
              <a:rPr lang="en-US" altLang="en-US" sz="2400">
                <a:solidFill>
                  <a:srgbClr val="111981"/>
                </a:solidFill>
              </a:rPr>
              <a:t>)</a:t>
            </a:r>
            <a:r>
              <a:rPr lang="en-US" altLang="en-US" sz="2400" baseline="-25000">
                <a:solidFill>
                  <a:srgbClr val="111981"/>
                </a:solidFill>
              </a:rPr>
              <a:t>2 </a:t>
            </a:r>
            <a:r>
              <a:rPr lang="en-US" altLang="en-US" sz="2400">
                <a:solidFill>
                  <a:srgbClr val="111981"/>
                </a:solidFill>
              </a:rPr>
              <a:t>+ (m</a:t>
            </a:r>
            <a:r>
              <a:rPr lang="en-US" altLang="en-US" sz="2400" baseline="-25000">
                <a:solidFill>
                  <a:srgbClr val="111981"/>
                </a:solidFill>
              </a:rPr>
              <a:t>B</a:t>
            </a:r>
            <a:r>
              <a:rPr lang="en-US" altLang="en-US" sz="2400">
                <a:solidFill>
                  <a:srgbClr val="111981"/>
                </a:solidFill>
              </a:rPr>
              <a:t> v</a:t>
            </a:r>
            <a:r>
              <a:rPr lang="en-US" altLang="en-US" sz="2400" baseline="-25000">
                <a:solidFill>
                  <a:srgbClr val="111981"/>
                </a:solidFill>
              </a:rPr>
              <a:t>B</a:t>
            </a:r>
            <a:r>
              <a:rPr lang="en-US" altLang="en-US" sz="2400">
                <a:solidFill>
                  <a:srgbClr val="111981"/>
                </a:solidFill>
              </a:rPr>
              <a:t>)</a:t>
            </a:r>
            <a:r>
              <a:rPr lang="en-US" altLang="en-US" sz="2400" baseline="-25000">
                <a:solidFill>
                  <a:srgbClr val="111981"/>
                </a:solidFill>
              </a:rPr>
              <a:t>2</a:t>
            </a:r>
            <a:endParaRPr lang="en-US" altLang="en-US" sz="2400">
              <a:solidFill>
                <a:srgbClr val="111981"/>
              </a:solidFill>
            </a:endParaRPr>
          </a:p>
        </p:txBody>
      </p:sp>
      <p:sp>
        <p:nvSpPr>
          <p:cNvPr id="177156" name="Text Box 7"/>
          <p:cNvSpPr txBox="1">
            <a:spLocks noChangeArrowheads="1"/>
          </p:cNvSpPr>
          <p:nvPr/>
        </p:nvSpPr>
        <p:spPr bwMode="auto">
          <a:xfrm>
            <a:off x="609600" y="4267201"/>
            <a:ext cx="11277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rgbClr val="111981"/>
                </a:solidFill>
              </a:rPr>
              <a:t>This provides one equation, but there are usually two unknowns, (v</a:t>
            </a:r>
            <a:r>
              <a:rPr lang="en-US" altLang="en-US" sz="2400" baseline="-25000">
                <a:solidFill>
                  <a:srgbClr val="111981"/>
                </a:solidFill>
              </a:rPr>
              <a:t>A</a:t>
            </a:r>
            <a:r>
              <a:rPr lang="en-US" altLang="en-US" sz="2400">
                <a:solidFill>
                  <a:srgbClr val="111981"/>
                </a:solidFill>
              </a:rPr>
              <a:t>)</a:t>
            </a:r>
            <a:r>
              <a:rPr lang="en-US" altLang="en-US" sz="2400" baseline="-25000">
                <a:solidFill>
                  <a:srgbClr val="111981"/>
                </a:solidFill>
              </a:rPr>
              <a:t>2</a:t>
            </a:r>
            <a:r>
              <a:rPr lang="en-US" altLang="en-US" sz="2400">
                <a:solidFill>
                  <a:srgbClr val="111981"/>
                </a:solidFill>
              </a:rPr>
              <a:t> and (v</a:t>
            </a:r>
            <a:r>
              <a:rPr lang="en-US" altLang="en-US" sz="2400" baseline="-25000">
                <a:solidFill>
                  <a:srgbClr val="111981"/>
                </a:solidFill>
              </a:rPr>
              <a:t>B</a:t>
            </a:r>
            <a:r>
              <a:rPr lang="en-US" altLang="en-US" sz="2400">
                <a:solidFill>
                  <a:srgbClr val="111981"/>
                </a:solidFill>
              </a:rPr>
              <a:t>)</a:t>
            </a:r>
            <a:r>
              <a:rPr lang="en-US" altLang="en-US" sz="2400" baseline="-25000">
                <a:solidFill>
                  <a:srgbClr val="111981"/>
                </a:solidFill>
              </a:rPr>
              <a:t>2</a:t>
            </a:r>
            <a:r>
              <a:rPr lang="en-US" altLang="en-US" sz="2400">
                <a:solidFill>
                  <a:srgbClr val="111981"/>
                </a:solidFill>
              </a:rPr>
              <a:t>.  So another equation is needed.  The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  <a:r>
              <a:rPr lang="en-US" altLang="en-US" sz="2400">
                <a:solidFill>
                  <a:srgbClr val="FFCC00"/>
                </a:solidFill>
              </a:rPr>
              <a:t>principle of impulse and momentum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  <a:r>
              <a:rPr lang="en-US" altLang="en-US" sz="2400">
                <a:solidFill>
                  <a:srgbClr val="111981"/>
                </a:solidFill>
              </a:rPr>
              <a:t>is used to develop this equation, which involves the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  <a:r>
              <a:rPr lang="en-US" altLang="en-US" sz="2400">
                <a:solidFill>
                  <a:srgbClr val="FFCC00"/>
                </a:solidFill>
              </a:rPr>
              <a:t>coefficient of restitution, or </a:t>
            </a:r>
            <a:r>
              <a:rPr lang="en-US" altLang="en-US" sz="2400" i="1">
                <a:solidFill>
                  <a:srgbClr val="FFCC00"/>
                </a:solidFill>
              </a:rPr>
              <a:t>e</a:t>
            </a:r>
            <a:r>
              <a:rPr lang="en-US" altLang="en-US" sz="2400">
                <a:solidFill>
                  <a:srgbClr val="FFCC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549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ext Box 2"/>
          <p:cNvSpPr txBox="1">
            <a:spLocks noChangeArrowheads="1"/>
          </p:cNvSpPr>
          <p:nvPr/>
        </p:nvSpPr>
        <p:spPr bwMode="auto">
          <a:xfrm>
            <a:off x="0" y="152400"/>
            <a:ext cx="1219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b="1">
                <a:solidFill>
                  <a:srgbClr val="FFCC00"/>
                </a:solidFill>
              </a:rPr>
              <a:t>Central impact (continued)</a:t>
            </a:r>
          </a:p>
        </p:txBody>
      </p:sp>
      <p:sp>
        <p:nvSpPr>
          <p:cNvPr id="178179" name="Text Box 5"/>
          <p:cNvSpPr txBox="1">
            <a:spLocks noChangeArrowheads="1"/>
          </p:cNvSpPr>
          <p:nvPr/>
        </p:nvSpPr>
        <p:spPr bwMode="auto">
          <a:xfrm>
            <a:off x="914400" y="1295400"/>
            <a:ext cx="107696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rgbClr val="111981"/>
                </a:solidFill>
              </a:rPr>
              <a:t>The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  <a:r>
              <a:rPr lang="en-US" altLang="en-US" sz="2400">
                <a:solidFill>
                  <a:srgbClr val="FFCC00"/>
                </a:solidFill>
              </a:rPr>
              <a:t>coefficient of restitution, e</a:t>
            </a:r>
            <a:r>
              <a:rPr lang="en-US" altLang="en-US" sz="2400">
                <a:solidFill>
                  <a:srgbClr val="111981"/>
                </a:solidFill>
              </a:rPr>
              <a:t>, is the ratio of the particles’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  <a:r>
              <a:rPr lang="en-US" altLang="en-US" sz="2400">
                <a:solidFill>
                  <a:srgbClr val="FFCC00"/>
                </a:solidFill>
              </a:rPr>
              <a:t>relative separation velocity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  <a:r>
              <a:rPr lang="en-US" altLang="en-US" sz="2400">
                <a:solidFill>
                  <a:srgbClr val="111981"/>
                </a:solidFill>
              </a:rPr>
              <a:t>after impact, (v</a:t>
            </a:r>
            <a:r>
              <a:rPr lang="en-US" altLang="en-US" sz="2400" baseline="-25000">
                <a:solidFill>
                  <a:srgbClr val="111981"/>
                </a:solidFill>
              </a:rPr>
              <a:t>B</a:t>
            </a:r>
            <a:r>
              <a:rPr lang="en-US" altLang="en-US" sz="2400">
                <a:solidFill>
                  <a:srgbClr val="111981"/>
                </a:solidFill>
              </a:rPr>
              <a:t>)</a:t>
            </a:r>
            <a:r>
              <a:rPr lang="en-US" altLang="en-US" sz="2400" baseline="-25000">
                <a:solidFill>
                  <a:srgbClr val="111981"/>
                </a:solidFill>
              </a:rPr>
              <a:t>2 </a:t>
            </a:r>
            <a:r>
              <a:rPr lang="en-US" altLang="en-US" sz="2400">
                <a:solidFill>
                  <a:srgbClr val="111981"/>
                </a:solidFill>
              </a:rPr>
              <a:t>– (v</a:t>
            </a:r>
            <a:r>
              <a:rPr lang="en-US" altLang="en-US" sz="2400" baseline="-25000">
                <a:solidFill>
                  <a:srgbClr val="111981"/>
                </a:solidFill>
              </a:rPr>
              <a:t>A</a:t>
            </a:r>
            <a:r>
              <a:rPr lang="en-US" altLang="en-US" sz="2400">
                <a:solidFill>
                  <a:srgbClr val="111981"/>
                </a:solidFill>
              </a:rPr>
              <a:t>)</a:t>
            </a:r>
            <a:r>
              <a:rPr lang="en-US" altLang="en-US" sz="2400" baseline="-25000">
                <a:solidFill>
                  <a:srgbClr val="111981"/>
                </a:solidFill>
              </a:rPr>
              <a:t>2</a:t>
            </a:r>
            <a:r>
              <a:rPr lang="en-US" altLang="en-US" sz="2400">
                <a:solidFill>
                  <a:srgbClr val="111981"/>
                </a:solidFill>
              </a:rPr>
              <a:t>, to the particles’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  <a:r>
              <a:rPr lang="en-US" altLang="en-US" sz="2400">
                <a:solidFill>
                  <a:srgbClr val="FFCC00"/>
                </a:solidFill>
              </a:rPr>
              <a:t>relative approach velocity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  <a:r>
              <a:rPr lang="en-US" altLang="en-US" sz="2400">
                <a:solidFill>
                  <a:srgbClr val="111981"/>
                </a:solidFill>
              </a:rPr>
              <a:t>before impact, (v</a:t>
            </a:r>
            <a:r>
              <a:rPr lang="en-US" altLang="en-US" sz="2400" baseline="-25000">
                <a:solidFill>
                  <a:srgbClr val="111981"/>
                </a:solidFill>
              </a:rPr>
              <a:t>A</a:t>
            </a:r>
            <a:r>
              <a:rPr lang="en-US" altLang="en-US" sz="2400">
                <a:solidFill>
                  <a:srgbClr val="111981"/>
                </a:solidFill>
              </a:rPr>
              <a:t>)</a:t>
            </a:r>
            <a:r>
              <a:rPr lang="en-US" altLang="en-US" sz="2400" baseline="-25000">
                <a:solidFill>
                  <a:srgbClr val="111981"/>
                </a:solidFill>
              </a:rPr>
              <a:t>1 </a:t>
            </a:r>
            <a:r>
              <a:rPr lang="en-US" altLang="en-US" sz="2400">
                <a:solidFill>
                  <a:srgbClr val="111981"/>
                </a:solidFill>
              </a:rPr>
              <a:t>– (v</a:t>
            </a:r>
            <a:r>
              <a:rPr lang="en-US" altLang="en-US" sz="2400" baseline="-25000">
                <a:solidFill>
                  <a:srgbClr val="111981"/>
                </a:solidFill>
              </a:rPr>
              <a:t>B</a:t>
            </a:r>
            <a:r>
              <a:rPr lang="en-US" altLang="en-US" sz="2400">
                <a:solidFill>
                  <a:srgbClr val="111981"/>
                </a:solidFill>
              </a:rPr>
              <a:t>)</a:t>
            </a:r>
            <a:r>
              <a:rPr lang="en-US" altLang="en-US" sz="2400" baseline="-25000">
                <a:solidFill>
                  <a:srgbClr val="111981"/>
                </a:solidFill>
              </a:rPr>
              <a:t>1</a:t>
            </a:r>
            <a:r>
              <a:rPr lang="en-US" altLang="en-US" sz="2400">
                <a:solidFill>
                  <a:srgbClr val="111981"/>
                </a:solidFill>
              </a:rPr>
              <a:t>.   The coefficient of restitution is also an indicator of  the energy lost during the impact.  </a:t>
            </a:r>
          </a:p>
        </p:txBody>
      </p:sp>
      <p:grpSp>
        <p:nvGrpSpPr>
          <p:cNvPr id="178180" name="Group 6"/>
          <p:cNvGrpSpPr>
            <a:grpSpLocks/>
          </p:cNvGrpSpPr>
          <p:nvPr/>
        </p:nvGrpSpPr>
        <p:grpSpPr bwMode="auto">
          <a:xfrm>
            <a:off x="914400" y="3581401"/>
            <a:ext cx="10261600" cy="1604963"/>
            <a:chOff x="432" y="2160"/>
            <a:chExt cx="4848" cy="1011"/>
          </a:xfrm>
        </p:grpSpPr>
        <p:sp>
          <p:nvSpPr>
            <p:cNvPr id="178182" name="Text Box 7"/>
            <p:cNvSpPr txBox="1">
              <a:spLocks noChangeArrowheads="1"/>
            </p:cNvSpPr>
            <p:nvPr/>
          </p:nvSpPr>
          <p:spPr bwMode="auto">
            <a:xfrm>
              <a:off x="432" y="2160"/>
              <a:ext cx="48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r>
                <a:rPr lang="en-US" altLang="en-US" sz="2400">
                  <a:solidFill>
                    <a:srgbClr val="111981"/>
                  </a:solidFill>
                </a:rPr>
                <a:t>The equation defining the coefficient of restitution, </a:t>
              </a:r>
              <a:r>
                <a:rPr lang="en-US" altLang="en-US" sz="2400" i="1">
                  <a:solidFill>
                    <a:srgbClr val="111981"/>
                  </a:solidFill>
                </a:rPr>
                <a:t>e</a:t>
              </a:r>
              <a:r>
                <a:rPr lang="en-US" altLang="en-US" sz="2400">
                  <a:solidFill>
                    <a:srgbClr val="111981"/>
                  </a:solidFill>
                </a:rPr>
                <a:t>, is</a:t>
              </a:r>
            </a:p>
          </p:txBody>
        </p:sp>
        <p:sp>
          <p:nvSpPr>
            <p:cNvPr id="178183" name="Rectangle 8"/>
            <p:cNvSpPr>
              <a:spLocks noChangeArrowheads="1"/>
            </p:cNvSpPr>
            <p:nvPr/>
          </p:nvSpPr>
          <p:spPr bwMode="auto">
            <a:xfrm>
              <a:off x="2400" y="2938"/>
              <a:ext cx="9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 altLang="en-US" sz="2400">
                  <a:solidFill>
                    <a:srgbClr val="111981"/>
                  </a:solidFill>
                  <a:latin typeface="Times New Roman" pitchFamily="18" charset="0"/>
                  <a:cs typeface="Times New Roman" pitchFamily="18" charset="0"/>
                </a:rPr>
                <a:t>(v</a:t>
              </a:r>
              <a:r>
                <a:rPr lang="en-US" altLang="en-US" sz="2400" baseline="-25000">
                  <a:solidFill>
                    <a:srgbClr val="111981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altLang="en-US" sz="2400">
                  <a:solidFill>
                    <a:srgbClr val="111981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r>
                <a:rPr lang="en-US" altLang="en-US" sz="2400" baseline="-25000">
                  <a:solidFill>
                    <a:srgbClr val="111981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altLang="en-US" sz="2400">
                  <a:solidFill>
                    <a:srgbClr val="111981"/>
                  </a:solidFill>
                  <a:latin typeface="Times New Roman" pitchFamily="18" charset="0"/>
                  <a:cs typeface="Times New Roman" pitchFamily="18" charset="0"/>
                </a:rPr>
                <a:t> - (v</a:t>
              </a:r>
              <a:r>
                <a:rPr lang="en-US" altLang="en-US" sz="2400" baseline="-25000">
                  <a:solidFill>
                    <a:srgbClr val="111981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en-US" altLang="en-US" sz="2400">
                  <a:solidFill>
                    <a:srgbClr val="111981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r>
                <a:rPr lang="en-US" altLang="en-US" sz="2400" baseline="-25000">
                  <a:solidFill>
                    <a:srgbClr val="111981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178184" name="Rectangle 9"/>
            <p:cNvSpPr>
              <a:spLocks noChangeArrowheads="1"/>
            </p:cNvSpPr>
            <p:nvPr/>
          </p:nvSpPr>
          <p:spPr bwMode="auto">
            <a:xfrm>
              <a:off x="2400" y="2592"/>
              <a:ext cx="7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>
                  <a:solidFill>
                    <a:srgbClr val="111981"/>
                  </a:solidFill>
                  <a:latin typeface="Times New Roman" pitchFamily="18" charset="0"/>
                  <a:cs typeface="Times New Roman" pitchFamily="18" charset="0"/>
                </a:rPr>
                <a:t>(v</a:t>
              </a:r>
              <a:r>
                <a:rPr lang="en-US" altLang="en-US" sz="2400" baseline="-25000">
                  <a:solidFill>
                    <a:srgbClr val="111981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en-US" altLang="en-US" sz="2400">
                  <a:solidFill>
                    <a:srgbClr val="111981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r>
                <a:rPr lang="en-US" altLang="en-US" sz="2400" baseline="-25000">
                  <a:solidFill>
                    <a:srgbClr val="111981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altLang="en-US" sz="2400">
                  <a:solidFill>
                    <a:srgbClr val="111981"/>
                  </a:solidFill>
                  <a:latin typeface="Times New Roman" pitchFamily="18" charset="0"/>
                  <a:cs typeface="Times New Roman" pitchFamily="18" charset="0"/>
                </a:rPr>
                <a:t> – (v</a:t>
              </a:r>
              <a:r>
                <a:rPr lang="en-US" altLang="en-US" sz="2400" baseline="-25000">
                  <a:solidFill>
                    <a:srgbClr val="111981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altLang="en-US" sz="2400">
                  <a:solidFill>
                    <a:srgbClr val="111981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r>
                <a:rPr lang="en-US" altLang="en-US" sz="2400" baseline="-25000">
                  <a:solidFill>
                    <a:srgbClr val="111981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sp>
          <p:nvSpPr>
            <p:cNvPr id="178185" name="Rectangle 10"/>
            <p:cNvSpPr>
              <a:spLocks noChangeArrowheads="1"/>
            </p:cNvSpPr>
            <p:nvPr/>
          </p:nvSpPr>
          <p:spPr bwMode="auto">
            <a:xfrm>
              <a:off x="1968" y="2746"/>
              <a:ext cx="2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 i="1">
                  <a:solidFill>
                    <a:srgbClr val="111981"/>
                  </a:solidFill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altLang="en-US" sz="2400">
                  <a:solidFill>
                    <a:srgbClr val="111981"/>
                  </a:solidFill>
                  <a:latin typeface="Times New Roman" pitchFamily="18" charset="0"/>
                  <a:cs typeface="Times New Roman" pitchFamily="18" charset="0"/>
                </a:rPr>
                <a:t>  = </a:t>
              </a:r>
            </a:p>
          </p:txBody>
        </p:sp>
        <p:sp>
          <p:nvSpPr>
            <p:cNvPr id="178186" name="Line 11"/>
            <p:cNvSpPr>
              <a:spLocks noChangeShapeType="1"/>
            </p:cNvSpPr>
            <p:nvPr/>
          </p:nvSpPr>
          <p:spPr bwMode="auto">
            <a:xfrm>
              <a:off x="2352" y="2880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sp>
        <p:nvSpPr>
          <p:cNvPr id="178181" name="Rectangle 12"/>
          <p:cNvSpPr>
            <a:spLocks noChangeArrowheads="1"/>
          </p:cNvSpPr>
          <p:nvPr/>
        </p:nvSpPr>
        <p:spPr bwMode="auto">
          <a:xfrm>
            <a:off x="914400" y="5273676"/>
            <a:ext cx="1076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If a value for </a:t>
            </a:r>
            <a:r>
              <a:rPr lang="en-US" altLang="en-US" sz="2400" i="1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 is specified, this relation provides the second equation necessary to solve for (v</a:t>
            </a:r>
            <a:r>
              <a:rPr lang="en-US" altLang="en-US" sz="2400" baseline="-250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z="2400" baseline="-250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 and (v</a:t>
            </a:r>
            <a:r>
              <a:rPr lang="en-US" altLang="en-US" sz="2400" baseline="-250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z="2400" baseline="-250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182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Text Box 2"/>
          <p:cNvSpPr txBox="1">
            <a:spLocks noChangeArrowheads="1"/>
          </p:cNvSpPr>
          <p:nvPr/>
        </p:nvSpPr>
        <p:spPr bwMode="auto">
          <a:xfrm>
            <a:off x="0" y="152400"/>
            <a:ext cx="1219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b="1">
                <a:solidFill>
                  <a:srgbClr val="FFCC00"/>
                </a:solidFill>
              </a:rPr>
              <a:t>Coefficient of restitution</a:t>
            </a:r>
          </a:p>
        </p:txBody>
      </p:sp>
      <p:sp>
        <p:nvSpPr>
          <p:cNvPr id="179203" name="Text Box 4"/>
          <p:cNvSpPr txBox="1">
            <a:spLocks noChangeArrowheads="1"/>
          </p:cNvSpPr>
          <p:nvPr/>
        </p:nvSpPr>
        <p:spPr bwMode="auto">
          <a:xfrm>
            <a:off x="914400" y="3810000"/>
            <a:ext cx="10160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79388" indent="-179388"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rgbClr val="FFCC00"/>
                </a:solidFill>
              </a:rPr>
              <a:t>•	Plastic impact (</a:t>
            </a:r>
            <a:r>
              <a:rPr lang="en-US" altLang="en-US" sz="2400" i="1">
                <a:solidFill>
                  <a:srgbClr val="FFCC00"/>
                </a:solidFill>
              </a:rPr>
              <a:t>e</a:t>
            </a:r>
            <a:r>
              <a:rPr lang="en-US" altLang="en-US" sz="2400">
                <a:solidFill>
                  <a:srgbClr val="FFCC00"/>
                </a:solidFill>
              </a:rPr>
              <a:t> = 0):</a:t>
            </a:r>
            <a:r>
              <a:rPr lang="en-US" altLang="en-US" sz="2400">
                <a:solidFill>
                  <a:srgbClr val="111981"/>
                </a:solidFill>
              </a:rPr>
              <a:t> 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  <a:r>
              <a:rPr lang="en-US" altLang="en-US" sz="2400">
                <a:solidFill>
                  <a:srgbClr val="111981"/>
                </a:solidFill>
              </a:rPr>
              <a:t>In a plastic impact, the relative separation velocity is zero.  The particles stick together and move with a common velocity after the impact.</a:t>
            </a:r>
          </a:p>
        </p:txBody>
      </p:sp>
      <p:sp>
        <p:nvSpPr>
          <p:cNvPr id="179204" name="Text Box 5"/>
          <p:cNvSpPr txBox="1">
            <a:spLocks noChangeArrowheads="1"/>
          </p:cNvSpPr>
          <p:nvPr/>
        </p:nvSpPr>
        <p:spPr bwMode="auto">
          <a:xfrm>
            <a:off x="914400" y="2133601"/>
            <a:ext cx="10566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79388" indent="-179388"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rgbClr val="FFCC00"/>
                </a:solidFill>
              </a:rPr>
              <a:t>•	Elastic impact (</a:t>
            </a:r>
            <a:r>
              <a:rPr lang="en-US" altLang="en-US" sz="2400" i="1">
                <a:solidFill>
                  <a:srgbClr val="FFCC00"/>
                </a:solidFill>
              </a:rPr>
              <a:t>e</a:t>
            </a:r>
            <a:r>
              <a:rPr lang="en-US" altLang="en-US" sz="2400">
                <a:solidFill>
                  <a:srgbClr val="FFCC00"/>
                </a:solidFill>
              </a:rPr>
              <a:t> = 1):</a:t>
            </a:r>
            <a:r>
              <a:rPr lang="en-US" altLang="en-US" sz="2400">
                <a:solidFill>
                  <a:srgbClr val="000000"/>
                </a:solidFill>
              </a:rPr>
              <a:t>  </a:t>
            </a:r>
            <a:r>
              <a:rPr lang="en-US" altLang="en-US" sz="2400">
                <a:solidFill>
                  <a:srgbClr val="111981"/>
                </a:solidFill>
              </a:rPr>
              <a:t>In a perfectly elastic collision, no energy is lost and the relative separation velocity equals the relative approach velocity of the particles.  In practical situations, this condition cannot be achieved.</a:t>
            </a:r>
          </a:p>
        </p:txBody>
      </p:sp>
      <p:sp>
        <p:nvSpPr>
          <p:cNvPr id="179205" name="Text Box 6"/>
          <p:cNvSpPr txBox="1">
            <a:spLocks noChangeArrowheads="1"/>
          </p:cNvSpPr>
          <p:nvPr/>
        </p:nvSpPr>
        <p:spPr bwMode="auto">
          <a:xfrm>
            <a:off x="1016000" y="1143001"/>
            <a:ext cx="9550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rgbClr val="111981"/>
                </a:solidFill>
              </a:rPr>
              <a:t>In general, e has a value between zero and one. The two limiting conditions can be considered:</a:t>
            </a:r>
            <a:endParaRPr lang="en-US" altLang="en-US" sz="2400">
              <a:solidFill>
                <a:srgbClr val="111981"/>
              </a:solidFill>
              <a:sym typeface="Symbol" pitchFamily="18" charset="2"/>
            </a:endParaRPr>
          </a:p>
        </p:txBody>
      </p:sp>
      <p:sp>
        <p:nvSpPr>
          <p:cNvPr id="179206" name="Text Box 9"/>
          <p:cNvSpPr txBox="1">
            <a:spLocks noChangeArrowheads="1"/>
          </p:cNvSpPr>
          <p:nvPr/>
        </p:nvSpPr>
        <p:spPr bwMode="auto">
          <a:xfrm>
            <a:off x="1117600" y="5105400"/>
            <a:ext cx="9652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rgbClr val="111981"/>
                </a:solidFill>
              </a:rPr>
              <a:t>Some </a:t>
            </a:r>
            <a:r>
              <a:rPr lang="en-US" altLang="en-US" sz="2400">
                <a:solidFill>
                  <a:srgbClr val="FFCC00"/>
                </a:solidFill>
              </a:rPr>
              <a:t>typical values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  <a:r>
              <a:rPr lang="en-US" altLang="en-US" sz="2400">
                <a:solidFill>
                  <a:srgbClr val="111981"/>
                </a:solidFill>
              </a:rPr>
              <a:t>of </a:t>
            </a:r>
            <a:r>
              <a:rPr lang="en-US" altLang="en-US" sz="2400" i="1">
                <a:solidFill>
                  <a:srgbClr val="111981"/>
                </a:solidFill>
              </a:rPr>
              <a:t>e</a:t>
            </a:r>
            <a:r>
              <a:rPr lang="en-US" altLang="en-US" sz="2400">
                <a:solidFill>
                  <a:srgbClr val="111981"/>
                </a:solidFill>
              </a:rPr>
              <a:t> are:</a:t>
            </a:r>
          </a:p>
          <a:p>
            <a:r>
              <a:rPr lang="en-US" altLang="en-US" sz="2400">
                <a:solidFill>
                  <a:srgbClr val="111981"/>
                </a:solidFill>
              </a:rPr>
              <a:t>Steel on steel: 0.5 – 0.8	Wood on wood: 0.4 – 0.6 </a:t>
            </a:r>
          </a:p>
          <a:p>
            <a:r>
              <a:rPr lang="en-US" altLang="en-US" sz="2400">
                <a:solidFill>
                  <a:srgbClr val="111981"/>
                </a:solidFill>
              </a:rPr>
              <a:t>Lead on lead: 0.12 – 0.18	Glass on glass: 0.93 – 0.95</a:t>
            </a:r>
          </a:p>
        </p:txBody>
      </p:sp>
    </p:spTree>
    <p:extLst>
      <p:ext uri="{BB962C8B-B14F-4D97-AF65-F5344CB8AC3E}">
        <p14:creationId xmlns:p14="http://schemas.microsoft.com/office/powerpoint/2010/main" val="1449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22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Learning Outcomes</a:t>
            </a:r>
            <a:r>
              <a:rPr lang="en-US" sz="3600" dirty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sz="3600" dirty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D9CEDE5-3115-42FB-90A3-0727B8EE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58" y="1175831"/>
            <a:ext cx="9641305" cy="448703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At the end of lecture learner will be able to apply Newton’s second law of motion to solve numerical.</a:t>
            </a:r>
          </a:p>
        </p:txBody>
      </p:sp>
    </p:spTree>
    <p:extLst>
      <p:ext uri="{BB962C8B-B14F-4D97-AF65-F5344CB8AC3E}">
        <p14:creationId xmlns:p14="http://schemas.microsoft.com/office/powerpoint/2010/main" val="60025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ext Box 3"/>
          <p:cNvSpPr txBox="1">
            <a:spLocks noChangeArrowheads="1"/>
          </p:cNvSpPr>
          <p:nvPr/>
        </p:nvSpPr>
        <p:spPr bwMode="auto">
          <a:xfrm>
            <a:off x="1016000" y="5029200"/>
            <a:ext cx="10058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rgbClr val="000000"/>
                </a:solidFill>
              </a:rPr>
              <a:t>In a </a:t>
            </a:r>
            <a:r>
              <a:rPr lang="en-US" altLang="en-US" sz="2400">
                <a:solidFill>
                  <a:srgbClr val="FFCC00"/>
                </a:solidFill>
              </a:rPr>
              <a:t>plastic collision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  <a:r>
              <a:rPr lang="en-US" altLang="en-US" sz="2400">
                <a:solidFill>
                  <a:srgbClr val="111981"/>
                </a:solidFill>
              </a:rPr>
              <a:t>(</a:t>
            </a:r>
            <a:r>
              <a:rPr lang="en-US" altLang="en-US" sz="2400" i="1">
                <a:solidFill>
                  <a:srgbClr val="111981"/>
                </a:solidFill>
              </a:rPr>
              <a:t>e</a:t>
            </a:r>
            <a:r>
              <a:rPr lang="en-US" altLang="en-US" sz="2400">
                <a:solidFill>
                  <a:srgbClr val="111981"/>
                </a:solidFill>
              </a:rPr>
              <a:t> = 0), the energy lost is a maximum, although it does not necessarily go to zero.  </a:t>
            </a:r>
          </a:p>
          <a:p>
            <a:endParaRPr lang="en-US" altLang="en-US" sz="2400">
              <a:solidFill>
                <a:srgbClr val="111981"/>
              </a:solidFill>
              <a:sym typeface="Symbol" pitchFamily="18" charset="2"/>
            </a:endParaRPr>
          </a:p>
        </p:txBody>
      </p:sp>
      <p:sp>
        <p:nvSpPr>
          <p:cNvPr id="180227" name="Text Box 4"/>
          <p:cNvSpPr txBox="1">
            <a:spLocks noChangeArrowheads="1"/>
          </p:cNvSpPr>
          <p:nvPr/>
        </p:nvSpPr>
        <p:spPr bwMode="auto">
          <a:xfrm>
            <a:off x="1016000" y="3581400"/>
            <a:ext cx="10160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rgbClr val="111981"/>
                </a:solidFill>
              </a:rPr>
              <a:t>During a collision, some of the particles’ initial kinetic energy will be lost in the form of heat, sound, or due to localized deformation.</a:t>
            </a:r>
            <a:endParaRPr lang="en-US" altLang="en-US" sz="2400">
              <a:solidFill>
                <a:srgbClr val="111981"/>
              </a:solidFill>
              <a:sym typeface="Symbol" pitchFamily="18" charset="2"/>
            </a:endParaRPr>
          </a:p>
        </p:txBody>
      </p:sp>
      <p:sp>
        <p:nvSpPr>
          <p:cNvPr id="180228" name="Text Box 5"/>
          <p:cNvSpPr txBox="1">
            <a:spLocks noChangeArrowheads="1"/>
          </p:cNvSpPr>
          <p:nvPr/>
        </p:nvSpPr>
        <p:spPr bwMode="auto">
          <a:xfrm>
            <a:off x="1016000" y="1219201"/>
            <a:ext cx="101600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rgbClr val="111981"/>
                </a:solidFill>
              </a:rPr>
              <a:t>Once the particles’ velocities before and after the collision have been determined, the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  <a:r>
              <a:rPr lang="en-US" altLang="en-US" sz="2400">
                <a:solidFill>
                  <a:srgbClr val="FFCC00"/>
                </a:solidFill>
              </a:rPr>
              <a:t>energy loss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  <a:r>
              <a:rPr lang="en-US" altLang="en-US" sz="2400">
                <a:solidFill>
                  <a:srgbClr val="111981"/>
                </a:solidFill>
              </a:rPr>
              <a:t>during the collision can be calculated on the basis of the difference in the particles’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  <a:r>
              <a:rPr lang="en-US" altLang="en-US" sz="2400">
                <a:solidFill>
                  <a:srgbClr val="FFCC00"/>
                </a:solidFill>
              </a:rPr>
              <a:t>kinetic energy.</a:t>
            </a:r>
            <a:r>
              <a:rPr lang="en-US" altLang="en-US" sz="2400">
                <a:solidFill>
                  <a:srgbClr val="000000"/>
                </a:solidFill>
              </a:rPr>
              <a:t>  </a:t>
            </a:r>
            <a:r>
              <a:rPr lang="en-US" altLang="en-US" sz="2400">
                <a:solidFill>
                  <a:srgbClr val="111981"/>
                </a:solidFill>
              </a:rPr>
              <a:t>The energy loss is</a:t>
            </a:r>
          </a:p>
          <a:p>
            <a:pPr algn="ctr">
              <a:spcBef>
                <a:spcPct val="25000"/>
              </a:spcBef>
            </a:pPr>
            <a:r>
              <a:rPr lang="en-US" altLang="en-US" sz="2400">
                <a:solidFill>
                  <a:srgbClr val="111981"/>
                </a:solidFill>
                <a:sym typeface="Symbol" pitchFamily="18" charset="2"/>
              </a:rPr>
              <a:t> U</a:t>
            </a:r>
            <a:r>
              <a:rPr lang="en-US" altLang="en-US" sz="2400" baseline="-25000">
                <a:solidFill>
                  <a:srgbClr val="111981"/>
                </a:solidFill>
                <a:sym typeface="Symbol" pitchFamily="18" charset="2"/>
              </a:rPr>
              <a:t>1-2</a:t>
            </a:r>
            <a:r>
              <a:rPr lang="en-US" altLang="en-US" sz="2400">
                <a:solidFill>
                  <a:srgbClr val="111981"/>
                </a:solidFill>
                <a:sym typeface="Symbol" pitchFamily="18" charset="2"/>
              </a:rPr>
              <a:t> =  T</a:t>
            </a:r>
            <a:r>
              <a:rPr lang="en-US" altLang="en-US" sz="2400" baseline="-25000">
                <a:solidFill>
                  <a:srgbClr val="111981"/>
                </a:solidFill>
                <a:sym typeface="Symbol" pitchFamily="18" charset="2"/>
              </a:rPr>
              <a:t>2</a:t>
            </a:r>
            <a:r>
              <a:rPr lang="en-US" altLang="en-US" sz="2400">
                <a:solidFill>
                  <a:srgbClr val="111981"/>
                </a:solidFill>
                <a:sym typeface="Symbol" pitchFamily="18" charset="2"/>
              </a:rPr>
              <a:t> -  T</a:t>
            </a:r>
            <a:r>
              <a:rPr lang="en-US" altLang="en-US" sz="2400" baseline="-25000">
                <a:solidFill>
                  <a:srgbClr val="111981"/>
                </a:solidFill>
                <a:sym typeface="Symbol" pitchFamily="18" charset="2"/>
              </a:rPr>
              <a:t>1</a:t>
            </a:r>
            <a:r>
              <a:rPr lang="en-US" altLang="en-US" sz="2400">
                <a:solidFill>
                  <a:srgbClr val="111981"/>
                </a:solidFill>
                <a:sym typeface="Symbol" pitchFamily="18" charset="2"/>
              </a:rPr>
              <a:t>   where T</a:t>
            </a:r>
            <a:r>
              <a:rPr lang="en-US" altLang="en-US" sz="2400" baseline="-25000">
                <a:solidFill>
                  <a:srgbClr val="111981"/>
                </a:solidFill>
                <a:sym typeface="Symbol" pitchFamily="18" charset="2"/>
              </a:rPr>
              <a:t>i</a:t>
            </a:r>
            <a:r>
              <a:rPr lang="en-US" altLang="en-US" sz="2400">
                <a:solidFill>
                  <a:srgbClr val="111981"/>
                </a:solidFill>
                <a:sym typeface="Symbol" pitchFamily="18" charset="2"/>
              </a:rPr>
              <a:t> = 0.5m</a:t>
            </a:r>
            <a:r>
              <a:rPr lang="en-US" altLang="en-US" sz="2400" baseline="-25000">
                <a:solidFill>
                  <a:srgbClr val="111981"/>
                </a:solidFill>
                <a:sym typeface="Symbol" pitchFamily="18" charset="2"/>
              </a:rPr>
              <a:t>i</a:t>
            </a:r>
            <a:r>
              <a:rPr lang="en-US" altLang="en-US" sz="2400">
                <a:solidFill>
                  <a:srgbClr val="111981"/>
                </a:solidFill>
                <a:sym typeface="Symbol" pitchFamily="18" charset="2"/>
              </a:rPr>
              <a:t>(v</a:t>
            </a:r>
            <a:r>
              <a:rPr lang="en-US" altLang="en-US" sz="2400" baseline="-25000">
                <a:solidFill>
                  <a:srgbClr val="111981"/>
                </a:solidFill>
                <a:sym typeface="Symbol" pitchFamily="18" charset="2"/>
              </a:rPr>
              <a:t>i</a:t>
            </a:r>
            <a:r>
              <a:rPr lang="en-US" altLang="en-US" sz="2400">
                <a:solidFill>
                  <a:srgbClr val="111981"/>
                </a:solidFill>
                <a:sym typeface="Symbol" pitchFamily="18" charset="2"/>
              </a:rPr>
              <a:t>)</a:t>
            </a:r>
            <a:r>
              <a:rPr lang="en-US" altLang="en-US" sz="2400" baseline="30000">
                <a:solidFill>
                  <a:srgbClr val="111981"/>
                </a:solidFill>
                <a:sym typeface="Symbol" pitchFamily="18" charset="2"/>
              </a:rPr>
              <a:t>2</a:t>
            </a:r>
          </a:p>
        </p:txBody>
      </p:sp>
      <p:sp>
        <p:nvSpPr>
          <p:cNvPr id="180229" name="Text Box 8"/>
          <p:cNvSpPr txBox="1">
            <a:spLocks noChangeArrowheads="1"/>
          </p:cNvSpPr>
          <p:nvPr/>
        </p:nvSpPr>
        <p:spPr bwMode="auto">
          <a:xfrm>
            <a:off x="0" y="152400"/>
            <a:ext cx="1219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b="1">
                <a:solidFill>
                  <a:srgbClr val="FFCC00"/>
                </a:solidFill>
              </a:rPr>
              <a:t>Impact: Energy losses</a:t>
            </a:r>
          </a:p>
        </p:txBody>
      </p:sp>
    </p:spTree>
    <p:extLst>
      <p:ext uri="{BB962C8B-B14F-4D97-AF65-F5344CB8AC3E}">
        <p14:creationId xmlns:p14="http://schemas.microsoft.com/office/powerpoint/2010/main" val="414541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ext Box 3"/>
          <p:cNvSpPr txBox="1">
            <a:spLocks noChangeArrowheads="1"/>
          </p:cNvSpPr>
          <p:nvPr/>
        </p:nvSpPr>
        <p:spPr bwMode="auto">
          <a:xfrm>
            <a:off x="1828800" y="5209310"/>
            <a:ext cx="93472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2200" dirty="0">
                <a:solidFill>
                  <a:srgbClr val="111981"/>
                </a:solidFill>
              </a:rPr>
              <a:t>Momentum of each particle is conserved in the direction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dirty="0">
                <a:solidFill>
                  <a:srgbClr val="FFCC00"/>
                </a:solidFill>
              </a:rPr>
              <a:t>perpendicular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dirty="0">
                <a:solidFill>
                  <a:srgbClr val="111981"/>
                </a:solidFill>
              </a:rPr>
              <a:t>to the line of impact (y-axis):</a:t>
            </a:r>
          </a:p>
          <a:p>
            <a:pPr algn="ctr"/>
            <a:r>
              <a:rPr lang="en-US" altLang="en-US" sz="2200" dirty="0">
                <a:solidFill>
                  <a:srgbClr val="111981"/>
                </a:solidFill>
                <a:sym typeface="Symbol" pitchFamily="18" charset="2"/>
              </a:rPr>
              <a:t>m</a:t>
            </a:r>
            <a:r>
              <a:rPr lang="en-US" altLang="en-US" sz="2200" baseline="-25000" dirty="0">
                <a:solidFill>
                  <a:srgbClr val="111981"/>
                </a:solidFill>
                <a:sym typeface="Symbol" pitchFamily="18" charset="2"/>
              </a:rPr>
              <a:t>A</a:t>
            </a:r>
            <a:r>
              <a:rPr lang="en-US" altLang="en-US" sz="2200" dirty="0">
                <a:solidFill>
                  <a:srgbClr val="111981"/>
                </a:solidFill>
                <a:sym typeface="Symbol" pitchFamily="18" charset="2"/>
              </a:rPr>
              <a:t>(</a:t>
            </a:r>
            <a:r>
              <a:rPr lang="en-US" altLang="en-US" sz="2200" dirty="0" err="1">
                <a:solidFill>
                  <a:srgbClr val="111981"/>
                </a:solidFill>
                <a:sym typeface="Symbol" pitchFamily="18" charset="2"/>
              </a:rPr>
              <a:t>v</a:t>
            </a:r>
            <a:r>
              <a:rPr lang="en-US" altLang="en-US" sz="2200" baseline="-25000" dirty="0" err="1">
                <a:solidFill>
                  <a:srgbClr val="111981"/>
                </a:solidFill>
                <a:sym typeface="Symbol" pitchFamily="18" charset="2"/>
              </a:rPr>
              <a:t>Ay</a:t>
            </a:r>
            <a:r>
              <a:rPr lang="en-US" altLang="en-US" sz="2200" dirty="0">
                <a:solidFill>
                  <a:srgbClr val="111981"/>
                </a:solidFill>
                <a:sym typeface="Symbol" pitchFamily="18" charset="2"/>
              </a:rPr>
              <a:t>)</a:t>
            </a:r>
            <a:r>
              <a:rPr lang="en-US" altLang="en-US" sz="2200" baseline="-25000" dirty="0">
                <a:solidFill>
                  <a:srgbClr val="111981"/>
                </a:solidFill>
                <a:sym typeface="Symbol" pitchFamily="18" charset="2"/>
              </a:rPr>
              <a:t>1</a:t>
            </a:r>
            <a:r>
              <a:rPr lang="en-US" altLang="en-US" sz="2200" dirty="0">
                <a:solidFill>
                  <a:srgbClr val="111981"/>
                </a:solidFill>
                <a:sym typeface="Symbol" pitchFamily="18" charset="2"/>
              </a:rPr>
              <a:t> = m</a:t>
            </a:r>
            <a:r>
              <a:rPr lang="en-US" altLang="en-US" sz="2200" baseline="-25000" dirty="0">
                <a:solidFill>
                  <a:srgbClr val="111981"/>
                </a:solidFill>
                <a:sym typeface="Symbol" pitchFamily="18" charset="2"/>
              </a:rPr>
              <a:t>A</a:t>
            </a:r>
            <a:r>
              <a:rPr lang="en-US" altLang="en-US" sz="2200" dirty="0">
                <a:solidFill>
                  <a:srgbClr val="111981"/>
                </a:solidFill>
                <a:sym typeface="Symbol" pitchFamily="18" charset="2"/>
              </a:rPr>
              <a:t>(</a:t>
            </a:r>
            <a:r>
              <a:rPr lang="en-US" altLang="en-US" sz="2200" dirty="0" err="1">
                <a:solidFill>
                  <a:srgbClr val="111981"/>
                </a:solidFill>
                <a:sym typeface="Symbol" pitchFamily="18" charset="2"/>
              </a:rPr>
              <a:t>v</a:t>
            </a:r>
            <a:r>
              <a:rPr lang="en-US" altLang="en-US" sz="2200" baseline="-25000" dirty="0" err="1">
                <a:solidFill>
                  <a:srgbClr val="111981"/>
                </a:solidFill>
                <a:sym typeface="Symbol" pitchFamily="18" charset="2"/>
              </a:rPr>
              <a:t>Ay</a:t>
            </a:r>
            <a:r>
              <a:rPr lang="en-US" altLang="en-US" sz="2200" dirty="0">
                <a:solidFill>
                  <a:srgbClr val="111981"/>
                </a:solidFill>
                <a:sym typeface="Symbol" pitchFamily="18" charset="2"/>
              </a:rPr>
              <a:t>)</a:t>
            </a:r>
            <a:r>
              <a:rPr lang="en-US" altLang="en-US" sz="2200" baseline="-25000" dirty="0">
                <a:solidFill>
                  <a:srgbClr val="111981"/>
                </a:solidFill>
                <a:sym typeface="Symbol" pitchFamily="18" charset="2"/>
              </a:rPr>
              <a:t>2</a:t>
            </a:r>
            <a:r>
              <a:rPr lang="en-US" altLang="en-US" sz="2200" dirty="0">
                <a:solidFill>
                  <a:srgbClr val="111981"/>
                </a:solidFill>
                <a:sym typeface="Symbol" pitchFamily="18" charset="2"/>
              </a:rPr>
              <a:t>   and   </a:t>
            </a:r>
            <a:r>
              <a:rPr lang="en-US" altLang="en-US" sz="2200" dirty="0" err="1">
                <a:solidFill>
                  <a:srgbClr val="111981"/>
                </a:solidFill>
                <a:sym typeface="Symbol" pitchFamily="18" charset="2"/>
              </a:rPr>
              <a:t>m</a:t>
            </a:r>
            <a:r>
              <a:rPr lang="en-US" altLang="en-US" sz="2200" baseline="-25000" dirty="0" err="1">
                <a:solidFill>
                  <a:srgbClr val="111981"/>
                </a:solidFill>
                <a:sym typeface="Symbol" pitchFamily="18" charset="2"/>
              </a:rPr>
              <a:t>B</a:t>
            </a:r>
            <a:r>
              <a:rPr lang="en-US" altLang="en-US" sz="2200" dirty="0">
                <a:solidFill>
                  <a:srgbClr val="111981"/>
                </a:solidFill>
                <a:sym typeface="Symbol" pitchFamily="18" charset="2"/>
              </a:rPr>
              <a:t>(</a:t>
            </a:r>
            <a:r>
              <a:rPr lang="en-US" altLang="en-US" sz="2200" dirty="0" err="1">
                <a:solidFill>
                  <a:srgbClr val="111981"/>
                </a:solidFill>
                <a:sym typeface="Symbol" pitchFamily="18" charset="2"/>
              </a:rPr>
              <a:t>v</a:t>
            </a:r>
            <a:r>
              <a:rPr lang="en-US" altLang="en-US" sz="2200" baseline="-25000" dirty="0" err="1">
                <a:solidFill>
                  <a:srgbClr val="111981"/>
                </a:solidFill>
                <a:sym typeface="Symbol" pitchFamily="18" charset="2"/>
              </a:rPr>
              <a:t>By</a:t>
            </a:r>
            <a:r>
              <a:rPr lang="en-US" altLang="en-US" sz="2200" dirty="0">
                <a:solidFill>
                  <a:srgbClr val="111981"/>
                </a:solidFill>
                <a:sym typeface="Symbol" pitchFamily="18" charset="2"/>
              </a:rPr>
              <a:t>)</a:t>
            </a:r>
            <a:r>
              <a:rPr lang="en-US" altLang="en-US" sz="2200" baseline="-25000" dirty="0">
                <a:solidFill>
                  <a:srgbClr val="111981"/>
                </a:solidFill>
                <a:sym typeface="Symbol" pitchFamily="18" charset="2"/>
              </a:rPr>
              <a:t>1</a:t>
            </a:r>
            <a:r>
              <a:rPr lang="en-US" altLang="en-US" sz="2200" dirty="0">
                <a:solidFill>
                  <a:srgbClr val="111981"/>
                </a:solidFill>
                <a:sym typeface="Symbol" pitchFamily="18" charset="2"/>
              </a:rPr>
              <a:t> = </a:t>
            </a:r>
            <a:r>
              <a:rPr lang="en-US" altLang="en-US" sz="2200" dirty="0" err="1">
                <a:solidFill>
                  <a:srgbClr val="111981"/>
                </a:solidFill>
                <a:sym typeface="Symbol" pitchFamily="18" charset="2"/>
              </a:rPr>
              <a:t>m</a:t>
            </a:r>
            <a:r>
              <a:rPr lang="en-US" altLang="en-US" sz="2200" baseline="-25000" dirty="0" err="1">
                <a:solidFill>
                  <a:srgbClr val="111981"/>
                </a:solidFill>
                <a:sym typeface="Symbol" pitchFamily="18" charset="2"/>
              </a:rPr>
              <a:t>B</a:t>
            </a:r>
            <a:r>
              <a:rPr lang="en-US" altLang="en-US" sz="2200" dirty="0">
                <a:solidFill>
                  <a:srgbClr val="111981"/>
                </a:solidFill>
                <a:sym typeface="Symbol" pitchFamily="18" charset="2"/>
              </a:rPr>
              <a:t>(</a:t>
            </a:r>
            <a:r>
              <a:rPr lang="en-US" altLang="en-US" sz="2200" dirty="0" err="1">
                <a:solidFill>
                  <a:srgbClr val="111981"/>
                </a:solidFill>
                <a:sym typeface="Symbol" pitchFamily="18" charset="2"/>
              </a:rPr>
              <a:t>v</a:t>
            </a:r>
            <a:r>
              <a:rPr lang="en-US" altLang="en-US" sz="2200" baseline="-25000" dirty="0" err="1">
                <a:solidFill>
                  <a:srgbClr val="111981"/>
                </a:solidFill>
                <a:sym typeface="Symbol" pitchFamily="18" charset="2"/>
              </a:rPr>
              <a:t>By</a:t>
            </a:r>
            <a:r>
              <a:rPr lang="en-US" altLang="en-US" sz="2200" dirty="0">
                <a:solidFill>
                  <a:srgbClr val="111981"/>
                </a:solidFill>
                <a:sym typeface="Symbol" pitchFamily="18" charset="2"/>
              </a:rPr>
              <a:t>)</a:t>
            </a:r>
            <a:r>
              <a:rPr lang="en-US" altLang="en-US" sz="2200" baseline="-25000" dirty="0">
                <a:solidFill>
                  <a:srgbClr val="111981"/>
                </a:solidFill>
                <a:sym typeface="Symbol" pitchFamily="18" charset="2"/>
              </a:rPr>
              <a:t>2</a:t>
            </a:r>
          </a:p>
        </p:txBody>
      </p:sp>
      <p:sp>
        <p:nvSpPr>
          <p:cNvPr id="181251" name="Text Box 4"/>
          <p:cNvSpPr txBox="1">
            <a:spLocks noChangeArrowheads="1"/>
          </p:cNvSpPr>
          <p:nvPr/>
        </p:nvSpPr>
        <p:spPr bwMode="auto">
          <a:xfrm>
            <a:off x="4775200" y="990600"/>
            <a:ext cx="721360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2200">
                <a:solidFill>
                  <a:srgbClr val="111981"/>
                </a:solidFill>
              </a:rPr>
              <a:t>In an</a:t>
            </a:r>
            <a:r>
              <a:rPr lang="en-US" altLang="en-US" sz="2200">
                <a:solidFill>
                  <a:srgbClr val="000000"/>
                </a:solidFill>
              </a:rPr>
              <a:t> </a:t>
            </a:r>
            <a:r>
              <a:rPr lang="en-US" altLang="en-US" sz="2200">
                <a:solidFill>
                  <a:srgbClr val="FFCC00"/>
                </a:solidFill>
              </a:rPr>
              <a:t>oblique impact</a:t>
            </a:r>
            <a:r>
              <a:rPr lang="en-US" altLang="en-US" sz="2200">
                <a:solidFill>
                  <a:srgbClr val="111981"/>
                </a:solidFill>
              </a:rPr>
              <a:t>, one or both of the particles’ motion is at an angle to the line of impact.  Typically, there will be four unknowns: the</a:t>
            </a:r>
            <a:r>
              <a:rPr lang="en-US" altLang="en-US" sz="2200">
                <a:solidFill>
                  <a:srgbClr val="000000"/>
                </a:solidFill>
              </a:rPr>
              <a:t> </a:t>
            </a:r>
            <a:r>
              <a:rPr lang="en-US" altLang="en-US" sz="2200">
                <a:solidFill>
                  <a:srgbClr val="FFCC00"/>
                </a:solidFill>
              </a:rPr>
              <a:t>magnitudes </a:t>
            </a:r>
            <a:r>
              <a:rPr lang="en-US" altLang="en-US" sz="2200">
                <a:solidFill>
                  <a:srgbClr val="111981"/>
                </a:solidFill>
              </a:rPr>
              <a:t>and</a:t>
            </a:r>
            <a:r>
              <a:rPr lang="en-US" altLang="en-US" sz="2200">
                <a:solidFill>
                  <a:srgbClr val="000000"/>
                </a:solidFill>
              </a:rPr>
              <a:t> </a:t>
            </a:r>
            <a:r>
              <a:rPr lang="en-US" altLang="en-US" sz="2200">
                <a:solidFill>
                  <a:srgbClr val="FFCC00"/>
                </a:solidFill>
              </a:rPr>
              <a:t>directions</a:t>
            </a:r>
            <a:r>
              <a:rPr lang="en-US" altLang="en-US" sz="2200">
                <a:solidFill>
                  <a:srgbClr val="000000"/>
                </a:solidFill>
              </a:rPr>
              <a:t> </a:t>
            </a:r>
            <a:r>
              <a:rPr lang="en-US" altLang="en-US" sz="2200">
                <a:solidFill>
                  <a:srgbClr val="111981"/>
                </a:solidFill>
              </a:rPr>
              <a:t>of the final velocities.</a:t>
            </a:r>
          </a:p>
        </p:txBody>
      </p:sp>
      <p:sp>
        <p:nvSpPr>
          <p:cNvPr id="181252" name="Text Box 5"/>
          <p:cNvSpPr txBox="1">
            <a:spLocks noChangeArrowheads="1"/>
          </p:cNvSpPr>
          <p:nvPr/>
        </p:nvSpPr>
        <p:spPr bwMode="auto">
          <a:xfrm>
            <a:off x="4165600" y="3276601"/>
            <a:ext cx="7620000" cy="1514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2200">
                <a:solidFill>
                  <a:srgbClr val="111981"/>
                </a:solidFill>
              </a:rPr>
              <a:t>Conservation of momentum and the coefficient of restitution equation are applied</a:t>
            </a:r>
            <a:r>
              <a:rPr lang="en-US" altLang="en-US" sz="2200">
                <a:solidFill>
                  <a:srgbClr val="000000"/>
                </a:solidFill>
              </a:rPr>
              <a:t> </a:t>
            </a:r>
            <a:r>
              <a:rPr lang="en-US" altLang="en-US" sz="2200">
                <a:solidFill>
                  <a:srgbClr val="FFCC00"/>
                </a:solidFill>
              </a:rPr>
              <a:t>along </a:t>
            </a:r>
            <a:r>
              <a:rPr lang="en-US" altLang="en-US" sz="2200">
                <a:solidFill>
                  <a:srgbClr val="111981"/>
                </a:solidFill>
              </a:rPr>
              <a:t>the line of impact (x-axis):</a:t>
            </a:r>
          </a:p>
          <a:p>
            <a:pPr algn="ctr"/>
            <a:r>
              <a:rPr lang="en-US" altLang="en-US" sz="2200">
                <a:solidFill>
                  <a:srgbClr val="111981"/>
                </a:solidFill>
                <a:sym typeface="Symbol" pitchFamily="18" charset="2"/>
              </a:rPr>
              <a:t>m</a:t>
            </a:r>
            <a:r>
              <a:rPr lang="en-US" altLang="en-US" sz="2200" baseline="-25000">
                <a:solidFill>
                  <a:srgbClr val="111981"/>
                </a:solidFill>
                <a:sym typeface="Symbol" pitchFamily="18" charset="2"/>
              </a:rPr>
              <a:t>A</a:t>
            </a:r>
            <a:r>
              <a:rPr lang="en-US" altLang="en-US" sz="2200">
                <a:solidFill>
                  <a:srgbClr val="111981"/>
                </a:solidFill>
                <a:sym typeface="Symbol" pitchFamily="18" charset="2"/>
              </a:rPr>
              <a:t>(v</a:t>
            </a:r>
            <a:r>
              <a:rPr lang="en-US" altLang="en-US" sz="2200" baseline="-25000">
                <a:solidFill>
                  <a:srgbClr val="111981"/>
                </a:solidFill>
                <a:sym typeface="Symbol" pitchFamily="18" charset="2"/>
              </a:rPr>
              <a:t>Ax</a:t>
            </a:r>
            <a:r>
              <a:rPr lang="en-US" altLang="en-US" sz="2200">
                <a:solidFill>
                  <a:srgbClr val="111981"/>
                </a:solidFill>
                <a:sym typeface="Symbol" pitchFamily="18" charset="2"/>
              </a:rPr>
              <a:t>)</a:t>
            </a:r>
            <a:r>
              <a:rPr lang="en-US" altLang="en-US" sz="2200" baseline="-25000">
                <a:solidFill>
                  <a:srgbClr val="111981"/>
                </a:solidFill>
                <a:sym typeface="Symbol" pitchFamily="18" charset="2"/>
              </a:rPr>
              <a:t>1</a:t>
            </a:r>
            <a:r>
              <a:rPr lang="en-US" altLang="en-US" sz="2200">
                <a:solidFill>
                  <a:srgbClr val="111981"/>
                </a:solidFill>
                <a:sym typeface="Symbol" pitchFamily="18" charset="2"/>
              </a:rPr>
              <a:t> + m</a:t>
            </a:r>
            <a:r>
              <a:rPr lang="en-US" altLang="en-US" sz="2200" baseline="-25000">
                <a:solidFill>
                  <a:srgbClr val="111981"/>
                </a:solidFill>
                <a:sym typeface="Symbol" pitchFamily="18" charset="2"/>
              </a:rPr>
              <a:t>B</a:t>
            </a:r>
            <a:r>
              <a:rPr lang="en-US" altLang="en-US" sz="2200">
                <a:solidFill>
                  <a:srgbClr val="111981"/>
                </a:solidFill>
                <a:sym typeface="Symbol" pitchFamily="18" charset="2"/>
              </a:rPr>
              <a:t>(v</a:t>
            </a:r>
            <a:r>
              <a:rPr lang="en-US" altLang="en-US" sz="2200" baseline="-25000">
                <a:solidFill>
                  <a:srgbClr val="111981"/>
                </a:solidFill>
                <a:sym typeface="Symbol" pitchFamily="18" charset="2"/>
              </a:rPr>
              <a:t>Bx</a:t>
            </a:r>
            <a:r>
              <a:rPr lang="en-US" altLang="en-US" sz="2200">
                <a:solidFill>
                  <a:srgbClr val="111981"/>
                </a:solidFill>
                <a:sym typeface="Symbol" pitchFamily="18" charset="2"/>
              </a:rPr>
              <a:t>)</a:t>
            </a:r>
            <a:r>
              <a:rPr lang="en-US" altLang="en-US" sz="2200" baseline="-25000">
                <a:solidFill>
                  <a:srgbClr val="111981"/>
                </a:solidFill>
                <a:sym typeface="Symbol" pitchFamily="18" charset="2"/>
              </a:rPr>
              <a:t>1</a:t>
            </a:r>
            <a:r>
              <a:rPr lang="en-US" altLang="en-US" sz="2200">
                <a:solidFill>
                  <a:srgbClr val="111981"/>
                </a:solidFill>
                <a:sym typeface="Symbol" pitchFamily="18" charset="2"/>
              </a:rPr>
              <a:t> = m</a:t>
            </a:r>
            <a:r>
              <a:rPr lang="en-US" altLang="en-US" sz="2200" baseline="-25000">
                <a:solidFill>
                  <a:srgbClr val="111981"/>
                </a:solidFill>
                <a:sym typeface="Symbol" pitchFamily="18" charset="2"/>
              </a:rPr>
              <a:t>A</a:t>
            </a:r>
            <a:r>
              <a:rPr lang="en-US" altLang="en-US" sz="2200">
                <a:solidFill>
                  <a:srgbClr val="111981"/>
                </a:solidFill>
                <a:sym typeface="Symbol" pitchFamily="18" charset="2"/>
              </a:rPr>
              <a:t>(v</a:t>
            </a:r>
            <a:r>
              <a:rPr lang="en-US" altLang="en-US" sz="2200" baseline="-25000">
                <a:solidFill>
                  <a:srgbClr val="111981"/>
                </a:solidFill>
                <a:sym typeface="Symbol" pitchFamily="18" charset="2"/>
              </a:rPr>
              <a:t>Ax</a:t>
            </a:r>
            <a:r>
              <a:rPr lang="en-US" altLang="en-US" sz="2200">
                <a:solidFill>
                  <a:srgbClr val="111981"/>
                </a:solidFill>
                <a:sym typeface="Symbol" pitchFamily="18" charset="2"/>
              </a:rPr>
              <a:t>)</a:t>
            </a:r>
            <a:r>
              <a:rPr lang="en-US" altLang="en-US" sz="2200" baseline="-25000">
                <a:solidFill>
                  <a:srgbClr val="111981"/>
                </a:solidFill>
                <a:sym typeface="Symbol" pitchFamily="18" charset="2"/>
              </a:rPr>
              <a:t>2</a:t>
            </a:r>
            <a:r>
              <a:rPr lang="en-US" altLang="en-US" sz="2200">
                <a:solidFill>
                  <a:srgbClr val="111981"/>
                </a:solidFill>
                <a:sym typeface="Symbol" pitchFamily="18" charset="2"/>
              </a:rPr>
              <a:t> + m</a:t>
            </a:r>
            <a:r>
              <a:rPr lang="en-US" altLang="en-US" sz="2200" baseline="-25000">
                <a:solidFill>
                  <a:srgbClr val="111981"/>
                </a:solidFill>
                <a:sym typeface="Symbol" pitchFamily="18" charset="2"/>
              </a:rPr>
              <a:t>B</a:t>
            </a:r>
            <a:r>
              <a:rPr lang="en-US" altLang="en-US" sz="2200">
                <a:solidFill>
                  <a:srgbClr val="111981"/>
                </a:solidFill>
                <a:sym typeface="Symbol" pitchFamily="18" charset="2"/>
              </a:rPr>
              <a:t>(v</a:t>
            </a:r>
            <a:r>
              <a:rPr lang="en-US" altLang="en-US" sz="2200" baseline="-25000">
                <a:solidFill>
                  <a:srgbClr val="111981"/>
                </a:solidFill>
                <a:sym typeface="Symbol" pitchFamily="18" charset="2"/>
              </a:rPr>
              <a:t>Bx</a:t>
            </a:r>
            <a:r>
              <a:rPr lang="en-US" altLang="en-US" sz="2200">
                <a:solidFill>
                  <a:srgbClr val="111981"/>
                </a:solidFill>
                <a:sym typeface="Symbol" pitchFamily="18" charset="2"/>
              </a:rPr>
              <a:t>)</a:t>
            </a:r>
            <a:r>
              <a:rPr lang="en-US" altLang="en-US" sz="2200" baseline="-25000">
                <a:solidFill>
                  <a:srgbClr val="111981"/>
                </a:solidFill>
                <a:sym typeface="Symbol" pitchFamily="18" charset="2"/>
              </a:rPr>
              <a:t>2</a:t>
            </a:r>
          </a:p>
          <a:p>
            <a:pPr algn="ctr">
              <a:spcBef>
                <a:spcPct val="20000"/>
              </a:spcBef>
            </a:pPr>
            <a:r>
              <a:rPr lang="en-US" altLang="en-US" sz="2200" i="1">
                <a:solidFill>
                  <a:srgbClr val="111981"/>
                </a:solidFill>
                <a:sym typeface="Symbol" pitchFamily="18" charset="2"/>
              </a:rPr>
              <a:t>e</a:t>
            </a:r>
            <a:r>
              <a:rPr lang="en-US" altLang="en-US" sz="2200">
                <a:solidFill>
                  <a:srgbClr val="111981"/>
                </a:solidFill>
                <a:sym typeface="Symbol" pitchFamily="18" charset="2"/>
              </a:rPr>
              <a:t> = [</a:t>
            </a:r>
            <a:r>
              <a:rPr lang="en-US" altLang="en-US" sz="2200">
                <a:solidFill>
                  <a:srgbClr val="111981"/>
                </a:solidFill>
              </a:rPr>
              <a:t>(v</a:t>
            </a:r>
            <a:r>
              <a:rPr lang="en-US" altLang="en-US" sz="2200" baseline="-25000">
                <a:solidFill>
                  <a:srgbClr val="111981"/>
                </a:solidFill>
              </a:rPr>
              <a:t>Bx</a:t>
            </a:r>
            <a:r>
              <a:rPr lang="en-US" altLang="en-US" sz="2200">
                <a:solidFill>
                  <a:srgbClr val="111981"/>
                </a:solidFill>
              </a:rPr>
              <a:t>)</a:t>
            </a:r>
            <a:r>
              <a:rPr lang="en-US" altLang="en-US" sz="2200" baseline="-25000">
                <a:solidFill>
                  <a:srgbClr val="111981"/>
                </a:solidFill>
              </a:rPr>
              <a:t>2</a:t>
            </a:r>
            <a:r>
              <a:rPr lang="en-US" altLang="en-US" sz="2200">
                <a:solidFill>
                  <a:srgbClr val="111981"/>
                </a:solidFill>
              </a:rPr>
              <a:t> – (v</a:t>
            </a:r>
            <a:r>
              <a:rPr lang="en-US" altLang="en-US" sz="2200" baseline="-25000">
                <a:solidFill>
                  <a:srgbClr val="111981"/>
                </a:solidFill>
              </a:rPr>
              <a:t>Ax</a:t>
            </a:r>
            <a:r>
              <a:rPr lang="en-US" altLang="en-US" sz="2200">
                <a:solidFill>
                  <a:srgbClr val="111981"/>
                </a:solidFill>
              </a:rPr>
              <a:t>)</a:t>
            </a:r>
            <a:r>
              <a:rPr lang="en-US" altLang="en-US" sz="2200" baseline="-25000">
                <a:solidFill>
                  <a:srgbClr val="111981"/>
                </a:solidFill>
              </a:rPr>
              <a:t>2</a:t>
            </a:r>
            <a:r>
              <a:rPr lang="en-US" altLang="en-US" sz="2200">
                <a:solidFill>
                  <a:srgbClr val="111981"/>
                </a:solidFill>
              </a:rPr>
              <a:t>]/[(v</a:t>
            </a:r>
            <a:r>
              <a:rPr lang="en-US" altLang="en-US" sz="2200" baseline="-25000">
                <a:solidFill>
                  <a:srgbClr val="111981"/>
                </a:solidFill>
              </a:rPr>
              <a:t>Ax</a:t>
            </a:r>
            <a:r>
              <a:rPr lang="en-US" altLang="en-US" sz="2200">
                <a:solidFill>
                  <a:srgbClr val="111981"/>
                </a:solidFill>
              </a:rPr>
              <a:t>)</a:t>
            </a:r>
            <a:r>
              <a:rPr lang="en-US" altLang="en-US" sz="2200" baseline="-25000">
                <a:solidFill>
                  <a:srgbClr val="111981"/>
                </a:solidFill>
              </a:rPr>
              <a:t>1</a:t>
            </a:r>
            <a:r>
              <a:rPr lang="en-US" altLang="en-US" sz="2200">
                <a:solidFill>
                  <a:srgbClr val="111981"/>
                </a:solidFill>
              </a:rPr>
              <a:t> – (v</a:t>
            </a:r>
            <a:r>
              <a:rPr lang="en-US" altLang="en-US" sz="2200" baseline="-25000">
                <a:solidFill>
                  <a:srgbClr val="111981"/>
                </a:solidFill>
              </a:rPr>
              <a:t>Bx</a:t>
            </a:r>
            <a:r>
              <a:rPr lang="en-US" altLang="en-US" sz="2200">
                <a:solidFill>
                  <a:srgbClr val="111981"/>
                </a:solidFill>
              </a:rPr>
              <a:t>)</a:t>
            </a:r>
            <a:r>
              <a:rPr lang="en-US" altLang="en-US" sz="2200" baseline="-25000">
                <a:solidFill>
                  <a:srgbClr val="111981"/>
                </a:solidFill>
              </a:rPr>
              <a:t>1</a:t>
            </a:r>
            <a:r>
              <a:rPr lang="en-US" altLang="en-US" sz="2200">
                <a:solidFill>
                  <a:srgbClr val="111981"/>
                </a:solidFill>
              </a:rPr>
              <a:t>]</a:t>
            </a:r>
          </a:p>
        </p:txBody>
      </p:sp>
      <p:sp>
        <p:nvSpPr>
          <p:cNvPr id="181253" name="Text Box 6"/>
          <p:cNvSpPr txBox="1">
            <a:spLocks noChangeArrowheads="1"/>
          </p:cNvSpPr>
          <p:nvPr/>
        </p:nvSpPr>
        <p:spPr bwMode="auto">
          <a:xfrm>
            <a:off x="508000" y="2895600"/>
            <a:ext cx="10668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2200">
                <a:solidFill>
                  <a:srgbClr val="111981"/>
                </a:solidFill>
              </a:rPr>
              <a:t>The four equations required to solve for the unknowns are:</a:t>
            </a:r>
            <a:endParaRPr lang="en-US" altLang="en-US" sz="2200">
              <a:solidFill>
                <a:srgbClr val="111981"/>
              </a:solidFill>
              <a:sym typeface="Symbol" pitchFamily="18" charset="2"/>
            </a:endParaRPr>
          </a:p>
        </p:txBody>
      </p:sp>
      <p:pic>
        <p:nvPicPr>
          <p:cNvPr id="18125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143001"/>
            <a:ext cx="3657600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125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429000"/>
            <a:ext cx="3454400" cy="18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1256" name="Text Box 11"/>
          <p:cNvSpPr txBox="1">
            <a:spLocks noChangeArrowheads="1"/>
          </p:cNvSpPr>
          <p:nvPr/>
        </p:nvSpPr>
        <p:spPr bwMode="auto">
          <a:xfrm>
            <a:off x="0" y="152400"/>
            <a:ext cx="1219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b="1">
                <a:solidFill>
                  <a:srgbClr val="FFCC00"/>
                </a:solidFill>
              </a:rPr>
              <a:t>Oblique impact</a:t>
            </a:r>
          </a:p>
        </p:txBody>
      </p:sp>
    </p:spTree>
    <p:extLst>
      <p:ext uri="{BB962C8B-B14F-4D97-AF65-F5344CB8AC3E}">
        <p14:creationId xmlns:p14="http://schemas.microsoft.com/office/powerpoint/2010/main" val="164453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3"/>
          <p:cNvSpPr>
            <a:spLocks noChangeArrowheads="1"/>
          </p:cNvSpPr>
          <p:nvPr/>
        </p:nvSpPr>
        <p:spPr bwMode="auto">
          <a:xfrm>
            <a:off x="609600" y="990600"/>
            <a:ext cx="11074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9388" indent="-179388"/>
            <a:r>
              <a:rPr lang="en-US" altLang="en-US" sz="2400">
                <a:solidFill>
                  <a:srgbClr val="FFCC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en-US" sz="240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In most impact problems, the initial velocities of the particles and the coefficient of restitution, </a:t>
            </a:r>
            <a:r>
              <a:rPr lang="en-US" altLang="en-US" sz="2400" i="1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, are known, with the final velocities to be determined.  </a:t>
            </a:r>
          </a:p>
        </p:txBody>
      </p:sp>
      <p:sp>
        <p:nvSpPr>
          <p:cNvPr id="182275" name="Rectangle 4"/>
          <p:cNvSpPr>
            <a:spLocks noChangeArrowheads="1"/>
          </p:cNvSpPr>
          <p:nvPr/>
        </p:nvSpPr>
        <p:spPr bwMode="auto">
          <a:xfrm>
            <a:off x="609600" y="5181600"/>
            <a:ext cx="11074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9388" indent="-179388"/>
            <a:r>
              <a:rPr lang="en-US" altLang="en-US" sz="2400">
                <a:solidFill>
                  <a:srgbClr val="FFCC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en-US" sz="240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>
                <a:solidFill>
                  <a:srgbClr val="FFCC00"/>
                </a:solidFill>
                <a:latin typeface="Times New Roman" pitchFamily="18" charset="0"/>
                <a:cs typeface="Times New Roman" pitchFamily="18" charset="0"/>
              </a:rPr>
              <a:t>oblique</a:t>
            </a:r>
            <a:r>
              <a:rPr lang="en-US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impact problems, the following equations are also required, applied</a:t>
            </a:r>
            <a:r>
              <a:rPr lang="en-US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>
                <a:solidFill>
                  <a:srgbClr val="FFCC00"/>
                </a:solidFill>
                <a:latin typeface="Times New Roman" pitchFamily="18" charset="0"/>
                <a:cs typeface="Times New Roman" pitchFamily="18" charset="0"/>
              </a:rPr>
              <a:t>perpendicular 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to the line of impact (y-dir.):</a:t>
            </a:r>
          </a:p>
          <a:p>
            <a:pPr marL="179388" indent="-179388" algn="ctr"/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m</a:t>
            </a:r>
            <a:r>
              <a:rPr lang="en-US" altLang="en-US" sz="2400" baseline="-250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(v</a:t>
            </a:r>
            <a:r>
              <a:rPr lang="en-US" altLang="en-US" sz="2400" baseline="-250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Ay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en-US" sz="2400" baseline="-250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= m</a:t>
            </a:r>
            <a:r>
              <a:rPr lang="en-US" altLang="en-US" sz="2400" baseline="-250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(v</a:t>
            </a:r>
            <a:r>
              <a:rPr lang="en-US" altLang="en-US" sz="2400" baseline="-250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Ay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en-US" sz="2400" baseline="-250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 and   m</a:t>
            </a:r>
            <a:r>
              <a:rPr lang="en-US" altLang="en-US" sz="2400" baseline="-250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(v</a:t>
            </a:r>
            <a:r>
              <a:rPr lang="en-US" altLang="en-US" sz="2400" baseline="-250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By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en-US" sz="2400" baseline="-250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= m</a:t>
            </a:r>
            <a:r>
              <a:rPr lang="en-US" altLang="en-US" sz="2400" baseline="-250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(v</a:t>
            </a:r>
            <a:r>
              <a:rPr lang="en-US" altLang="en-US" sz="2400" baseline="-250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By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en-US" sz="2400" baseline="-250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</a:p>
        </p:txBody>
      </p:sp>
      <p:sp>
        <p:nvSpPr>
          <p:cNvPr id="182276" name="Rectangle 5"/>
          <p:cNvSpPr>
            <a:spLocks noChangeArrowheads="1"/>
          </p:cNvSpPr>
          <p:nvPr/>
        </p:nvSpPr>
        <p:spPr bwMode="auto">
          <a:xfrm>
            <a:off x="609601" y="3733800"/>
            <a:ext cx="11055351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9388" indent="-179388"/>
            <a:r>
              <a:rPr lang="en-US" altLang="en-US" sz="2400" dirty="0">
                <a:solidFill>
                  <a:srgbClr val="FFCC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en-US" sz="2400" dirty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en-US" sz="2400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For both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>
                <a:solidFill>
                  <a:srgbClr val="FFCC00"/>
                </a:solidFill>
                <a:latin typeface="Times New Roman" pitchFamily="18" charset="0"/>
                <a:cs typeface="Times New Roman" pitchFamily="18" charset="0"/>
              </a:rPr>
              <a:t>central and oblique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impact problems, the following equations apply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>
                <a:solidFill>
                  <a:srgbClr val="FFCC00"/>
                </a:solidFill>
                <a:latin typeface="Times New Roman" pitchFamily="18" charset="0"/>
                <a:cs typeface="Times New Roman" pitchFamily="18" charset="0"/>
              </a:rPr>
              <a:t>along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the line of impact (x-dir</a:t>
            </a:r>
            <a:r>
              <a:rPr lang="en-US" altLang="en-US" sz="2400" dirty="0" smtClean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.):</a:t>
            </a:r>
            <a:endParaRPr lang="en-US" altLang="en-US" sz="2400" dirty="0">
              <a:solidFill>
                <a:srgbClr val="11198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2277" name="Rectangle 6"/>
          <p:cNvSpPr>
            <a:spLocks noChangeArrowheads="1"/>
          </p:cNvSpPr>
          <p:nvPr/>
        </p:nvSpPr>
        <p:spPr bwMode="auto">
          <a:xfrm>
            <a:off x="609600" y="2362200"/>
            <a:ext cx="11074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9388" indent="-179388"/>
            <a:r>
              <a:rPr lang="en-US" altLang="en-US" sz="2400">
                <a:solidFill>
                  <a:srgbClr val="FFCC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en-US" sz="240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Define the x-y axes.  Typically, the</a:t>
            </a:r>
            <a:r>
              <a:rPr lang="en-US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>
                <a:solidFill>
                  <a:srgbClr val="FFCC00"/>
                </a:solidFill>
                <a:latin typeface="Times New Roman" pitchFamily="18" charset="0"/>
                <a:cs typeface="Times New Roman" pitchFamily="18" charset="0"/>
              </a:rPr>
              <a:t>x-axis</a:t>
            </a:r>
            <a:r>
              <a:rPr lang="en-US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is defined</a:t>
            </a:r>
            <a:r>
              <a:rPr lang="en-US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>
                <a:solidFill>
                  <a:srgbClr val="FFCC00"/>
                </a:solidFill>
                <a:latin typeface="Times New Roman" pitchFamily="18" charset="0"/>
                <a:cs typeface="Times New Roman" pitchFamily="18" charset="0"/>
              </a:rPr>
              <a:t>along</a:t>
            </a:r>
            <a:r>
              <a:rPr lang="en-US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the line of impact and the</a:t>
            </a:r>
            <a:r>
              <a:rPr lang="en-US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>
                <a:solidFill>
                  <a:srgbClr val="FFCC00"/>
                </a:solidFill>
                <a:latin typeface="Times New Roman" pitchFamily="18" charset="0"/>
                <a:cs typeface="Times New Roman" pitchFamily="18" charset="0"/>
              </a:rPr>
              <a:t>y-axis</a:t>
            </a:r>
            <a:r>
              <a:rPr lang="en-US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is in the plane of contact</a:t>
            </a:r>
            <a:r>
              <a:rPr lang="en-US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>
                <a:solidFill>
                  <a:srgbClr val="FFCC00"/>
                </a:solidFill>
                <a:latin typeface="Times New Roman" pitchFamily="18" charset="0"/>
                <a:cs typeface="Times New Roman" pitchFamily="18" charset="0"/>
              </a:rPr>
              <a:t>perpendicular</a:t>
            </a:r>
            <a:r>
              <a:rPr lang="en-US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to the x-axis.</a:t>
            </a:r>
          </a:p>
        </p:txBody>
      </p:sp>
      <p:sp>
        <p:nvSpPr>
          <p:cNvPr id="182278" name="Text Box 9"/>
          <p:cNvSpPr txBox="1">
            <a:spLocks noChangeArrowheads="1"/>
          </p:cNvSpPr>
          <p:nvPr/>
        </p:nvSpPr>
        <p:spPr bwMode="auto">
          <a:xfrm>
            <a:off x="0" y="152400"/>
            <a:ext cx="1219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b="1">
                <a:solidFill>
                  <a:srgbClr val="FFCC00"/>
                </a:solidFill>
              </a:rPr>
              <a:t>Procedure of analysis</a:t>
            </a:r>
          </a:p>
        </p:txBody>
      </p:sp>
      <p:sp>
        <p:nvSpPr>
          <p:cNvPr id="2" name="Rectangle 1"/>
          <p:cNvSpPr/>
          <p:nvPr/>
        </p:nvSpPr>
        <p:spPr>
          <a:xfrm>
            <a:off x="1545678" y="4564797"/>
            <a:ext cx="9451626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marL="179388" indent="-179388" algn="ctr"/>
            <a:r>
              <a:rPr lang="en-US" altLang="en-US" sz="2800" b="1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 m(</a:t>
            </a:r>
            <a:r>
              <a:rPr lang="en-US" altLang="en-US" sz="2800" b="1" dirty="0" err="1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v</a:t>
            </a:r>
            <a:r>
              <a:rPr lang="en-US" altLang="en-US" sz="2800" b="1" baseline="-25000" dirty="0" err="1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altLang="en-US" sz="2800" b="1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en-US" sz="2800" b="1" baseline="-25000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en-US" sz="2800" b="1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=  m(</a:t>
            </a:r>
            <a:r>
              <a:rPr lang="en-US" altLang="en-US" sz="2800" b="1" dirty="0" err="1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v</a:t>
            </a:r>
            <a:r>
              <a:rPr lang="en-US" altLang="en-US" sz="2800" b="1" baseline="-25000" dirty="0" err="1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altLang="en-US" sz="2800" b="1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en-US" sz="2800" b="1" baseline="-25000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altLang="en-US" sz="2800" b="1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 and   </a:t>
            </a:r>
            <a:r>
              <a:rPr lang="en-US" altLang="en-US" sz="2800" b="1" i="1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altLang="en-US" sz="2800" b="1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= [</a:t>
            </a:r>
            <a:r>
              <a:rPr lang="en-US" altLang="en-US" sz="2800" b="1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800" b="1" dirty="0" err="1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2800" b="1" baseline="-25000" dirty="0" err="1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Bx</a:t>
            </a:r>
            <a:r>
              <a:rPr lang="en-US" altLang="en-US" sz="2800" b="1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z="2800" b="1" baseline="-25000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800" b="1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 – (</a:t>
            </a:r>
            <a:r>
              <a:rPr lang="en-US" altLang="en-US" sz="2800" b="1" dirty="0" err="1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2800" b="1" baseline="-25000" dirty="0" err="1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Ax</a:t>
            </a:r>
            <a:r>
              <a:rPr lang="en-US" altLang="en-US" sz="2800" b="1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z="2800" b="1" baseline="-25000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z="2800" b="1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]/[(</a:t>
            </a:r>
            <a:r>
              <a:rPr lang="en-US" altLang="en-US" sz="2800" b="1" dirty="0" err="1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2800" b="1" baseline="-25000" dirty="0" err="1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Ax</a:t>
            </a:r>
            <a:r>
              <a:rPr lang="en-US" altLang="en-US" sz="2800" b="1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z="2800" b="1" baseline="-25000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sz="2800" b="1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 – (</a:t>
            </a:r>
            <a:r>
              <a:rPr lang="en-US" altLang="en-US" sz="2800" b="1" dirty="0" err="1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2800" b="1" baseline="-25000" dirty="0" err="1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Bx</a:t>
            </a:r>
            <a:r>
              <a:rPr lang="en-US" altLang="en-US" sz="2800" b="1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z="2800" b="1" baseline="-25000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sz="2800" b="1" dirty="0">
                <a:solidFill>
                  <a:srgbClr val="111981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4708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Types of Collisions </a:t>
            </a:r>
          </a:p>
        </p:txBody>
      </p:sp>
      <p:sp>
        <p:nvSpPr>
          <p:cNvPr id="183299" name="Rectangle 3"/>
          <p:cNvSpPr>
            <a:spLocks noGrp="1"/>
          </p:cNvSpPr>
          <p:nvPr>
            <p:ph type="body" idx="1"/>
          </p:nvPr>
        </p:nvSpPr>
        <p:spPr>
          <a:xfrm>
            <a:off x="884767" y="1451769"/>
            <a:ext cx="10515600" cy="4351338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en-US" altLang="en-US" dirty="0" smtClean="0"/>
              <a:t>A situation where the objects DO NOT STICK is one type of collision</a:t>
            </a:r>
          </a:p>
        </p:txBody>
      </p:sp>
      <p:pic>
        <p:nvPicPr>
          <p:cNvPr id="183300" name="Picture 4" descr="greenyellowelast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982" y="1981200"/>
            <a:ext cx="7761817" cy="390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1188506" y="6224032"/>
            <a:ext cx="102827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+mn-cs"/>
              </a:rPr>
              <a:t>Notice that in EACH case, you have TWO objects BEFORE and AFTER the collision.</a:t>
            </a:r>
          </a:p>
        </p:txBody>
      </p:sp>
    </p:spTree>
    <p:extLst>
      <p:ext uri="{BB962C8B-B14F-4D97-AF65-F5344CB8AC3E}">
        <p14:creationId xmlns:p14="http://schemas.microsoft.com/office/powerpoint/2010/main" val="260437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9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A “no stick” type collision</a:t>
            </a:r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5791200" y="3810000"/>
            <a:ext cx="0" cy="2514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IN">
              <a:solidFill>
                <a:prstClr val="black"/>
              </a:solidFill>
              <a:latin typeface="Arial" charset="0"/>
              <a:cs typeface="+mn-cs"/>
            </a:endParaRPr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2336800" y="4343400"/>
            <a:ext cx="731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IN">
              <a:solidFill>
                <a:prstClr val="black"/>
              </a:solidFill>
              <a:latin typeface="Arial" charset="0"/>
              <a:cs typeface="+mn-cs"/>
            </a:endParaRP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3128434" y="3767138"/>
            <a:ext cx="26627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2400">
                <a:solidFill>
                  <a:prstClr val="black"/>
                </a:solidFill>
                <a:latin typeface="Symbol" pitchFamily="18" charset="2"/>
                <a:cs typeface="+mn-cs"/>
              </a:rPr>
              <a:t>S</a:t>
            </a:r>
            <a:r>
              <a:rPr lang="en-US" altLang="en-US" sz="2400">
                <a:solidFill>
                  <a:prstClr val="black"/>
                </a:solidFill>
                <a:latin typeface="Arial" charset="0"/>
                <a:cs typeface="+mn-cs"/>
              </a:rPr>
              <a:t>p</a:t>
            </a:r>
            <a:r>
              <a:rPr lang="en-US" altLang="en-US" sz="2400" baseline="-25000">
                <a:solidFill>
                  <a:prstClr val="black"/>
                </a:solidFill>
                <a:latin typeface="Arial" charset="0"/>
                <a:cs typeface="+mn-cs"/>
              </a:rPr>
              <a:t>before             =</a:t>
            </a:r>
          </a:p>
        </p:txBody>
      </p:sp>
      <p:sp>
        <p:nvSpPr>
          <p:cNvPr id="50184" name="Text Box 8"/>
          <p:cNvSpPr txBox="1">
            <a:spLocks noChangeArrowheads="1"/>
          </p:cNvSpPr>
          <p:nvPr/>
        </p:nvSpPr>
        <p:spPr bwMode="auto">
          <a:xfrm>
            <a:off x="6278034" y="3768725"/>
            <a:ext cx="9509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>
                <a:solidFill>
                  <a:prstClr val="black"/>
                </a:solidFill>
                <a:latin typeface="Symbol" pitchFamily="18" charset="2"/>
                <a:cs typeface="+mn-cs"/>
              </a:rPr>
              <a:t>S</a:t>
            </a:r>
            <a:r>
              <a:rPr lang="en-US" altLang="en-US" sz="2400">
                <a:solidFill>
                  <a:prstClr val="black"/>
                </a:solidFill>
                <a:latin typeface="Arial" charset="0"/>
                <a:cs typeface="+mn-cs"/>
              </a:rPr>
              <a:t>p</a:t>
            </a:r>
            <a:r>
              <a:rPr lang="en-US" altLang="en-US" sz="2400" baseline="-25000">
                <a:solidFill>
                  <a:prstClr val="black"/>
                </a:solidFill>
                <a:latin typeface="Arial" charset="0"/>
                <a:cs typeface="+mn-cs"/>
              </a:rPr>
              <a:t>after</a:t>
            </a:r>
          </a:p>
        </p:txBody>
      </p:sp>
      <p:graphicFrame>
        <p:nvGraphicFramePr>
          <p:cNvPr id="50185" name="Object 9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100264"/>
              </p:ext>
            </p:extLst>
          </p:nvPr>
        </p:nvGraphicFramePr>
        <p:xfrm>
          <a:off x="3162300" y="4267201"/>
          <a:ext cx="7010400" cy="196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3" imgW="2451100" imgH="914400" progId="Equation.3">
                  <p:embed/>
                </p:oleObj>
              </mc:Choice>
              <mc:Fallback>
                <p:oleObj name="Equation" r:id="rId3" imgW="24511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4267201"/>
                        <a:ext cx="7010400" cy="196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28" name="Picture 11" descr="cret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34" y="1450975"/>
            <a:ext cx="9042400" cy="231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8" name="Text Box 12"/>
          <p:cNvSpPr txBox="1">
            <a:spLocks noChangeArrowheads="1"/>
          </p:cNvSpPr>
          <p:nvPr/>
        </p:nvSpPr>
        <p:spPr bwMode="auto">
          <a:xfrm>
            <a:off x="3962400" y="5791201"/>
            <a:ext cx="9797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b="1">
                <a:solidFill>
                  <a:srgbClr val="FF0000"/>
                </a:solidFill>
                <a:latin typeface="Arial" charset="0"/>
                <a:cs typeface="+mn-cs"/>
              </a:rPr>
              <a:t>-10 m/s</a:t>
            </a:r>
          </a:p>
        </p:txBody>
      </p:sp>
    </p:spTree>
    <p:extLst>
      <p:ext uri="{BB962C8B-B14F-4D97-AF65-F5344CB8AC3E}">
        <p14:creationId xmlns:p14="http://schemas.microsoft.com/office/powerpoint/2010/main" val="199358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3" grpId="0"/>
      <p:bldP spid="5018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Types of Collisions</a:t>
            </a:r>
          </a:p>
        </p:txBody>
      </p:sp>
      <p:sp>
        <p:nvSpPr>
          <p:cNvPr id="18534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en-US" altLang="en-US" smtClean="0"/>
              <a:t>Another type of collision is one where the objects “STICK” together. Notice you have TWO objects before the collision and ONE object after the collision. </a:t>
            </a:r>
          </a:p>
        </p:txBody>
      </p:sp>
      <p:pic>
        <p:nvPicPr>
          <p:cNvPr id="185348" name="Picture 4" descr="as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3708401"/>
            <a:ext cx="640080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869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“stick” type of collision</a:t>
            </a:r>
          </a:p>
        </p:txBody>
      </p:sp>
      <p:pic>
        <p:nvPicPr>
          <p:cNvPr id="186371" name="Picture 6" descr="creti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034" y="1447801"/>
            <a:ext cx="9144000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1" name="Line 7"/>
          <p:cNvSpPr>
            <a:spLocks noChangeShapeType="1"/>
          </p:cNvSpPr>
          <p:nvPr/>
        </p:nvSpPr>
        <p:spPr bwMode="auto">
          <a:xfrm>
            <a:off x="5791200" y="3810000"/>
            <a:ext cx="0" cy="2514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IN">
              <a:solidFill>
                <a:prstClr val="black"/>
              </a:solidFill>
              <a:latin typeface="Arial" charset="0"/>
              <a:cs typeface="+mn-cs"/>
            </a:endParaRPr>
          </a:p>
        </p:txBody>
      </p:sp>
      <p:sp>
        <p:nvSpPr>
          <p:cNvPr id="52232" name="Line 8"/>
          <p:cNvSpPr>
            <a:spLocks noChangeShapeType="1"/>
          </p:cNvSpPr>
          <p:nvPr/>
        </p:nvSpPr>
        <p:spPr bwMode="auto">
          <a:xfrm>
            <a:off x="2336800" y="4343400"/>
            <a:ext cx="731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IN">
              <a:solidFill>
                <a:prstClr val="black"/>
              </a:solidFill>
              <a:latin typeface="Arial" charset="0"/>
              <a:cs typeface="+mn-cs"/>
            </a:endParaRPr>
          </a:p>
        </p:txBody>
      </p:sp>
      <p:sp>
        <p:nvSpPr>
          <p:cNvPr id="52233" name="Text Box 9"/>
          <p:cNvSpPr txBox="1">
            <a:spLocks noChangeArrowheads="1"/>
          </p:cNvSpPr>
          <p:nvPr/>
        </p:nvSpPr>
        <p:spPr bwMode="auto">
          <a:xfrm>
            <a:off x="3128434" y="3767138"/>
            <a:ext cx="26627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2400">
                <a:solidFill>
                  <a:prstClr val="black"/>
                </a:solidFill>
                <a:latin typeface="Symbol" pitchFamily="18" charset="2"/>
                <a:cs typeface="+mn-cs"/>
              </a:rPr>
              <a:t>S</a:t>
            </a:r>
            <a:r>
              <a:rPr lang="en-US" altLang="en-US" sz="2400">
                <a:solidFill>
                  <a:prstClr val="black"/>
                </a:solidFill>
                <a:latin typeface="Arial" charset="0"/>
                <a:cs typeface="+mn-cs"/>
              </a:rPr>
              <a:t>p</a:t>
            </a:r>
            <a:r>
              <a:rPr lang="en-US" altLang="en-US" sz="2400" baseline="-25000">
                <a:solidFill>
                  <a:prstClr val="black"/>
                </a:solidFill>
                <a:latin typeface="Arial" charset="0"/>
                <a:cs typeface="+mn-cs"/>
              </a:rPr>
              <a:t>before             =</a:t>
            </a:r>
          </a:p>
        </p:txBody>
      </p:sp>
      <p:sp>
        <p:nvSpPr>
          <p:cNvPr id="52234" name="Text Box 10"/>
          <p:cNvSpPr txBox="1">
            <a:spLocks noChangeArrowheads="1"/>
          </p:cNvSpPr>
          <p:nvPr/>
        </p:nvSpPr>
        <p:spPr bwMode="auto">
          <a:xfrm>
            <a:off x="6278034" y="3768725"/>
            <a:ext cx="9509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>
                <a:solidFill>
                  <a:prstClr val="black"/>
                </a:solidFill>
                <a:latin typeface="Symbol" pitchFamily="18" charset="2"/>
                <a:cs typeface="+mn-cs"/>
              </a:rPr>
              <a:t>S</a:t>
            </a:r>
            <a:r>
              <a:rPr lang="en-US" altLang="en-US" sz="2400">
                <a:solidFill>
                  <a:prstClr val="black"/>
                </a:solidFill>
                <a:latin typeface="Arial" charset="0"/>
                <a:cs typeface="+mn-cs"/>
              </a:rPr>
              <a:t>p</a:t>
            </a:r>
            <a:r>
              <a:rPr lang="en-US" altLang="en-US" sz="2400" baseline="-25000">
                <a:solidFill>
                  <a:prstClr val="black"/>
                </a:solidFill>
                <a:latin typeface="Arial" charset="0"/>
                <a:cs typeface="+mn-cs"/>
              </a:rPr>
              <a:t>after</a:t>
            </a:r>
          </a:p>
        </p:txBody>
      </p:sp>
      <p:graphicFrame>
        <p:nvGraphicFramePr>
          <p:cNvPr id="52235" name="Object 11"/>
          <p:cNvGraphicFramePr>
            <a:graphicFrameLocks noChangeAspect="1"/>
          </p:cNvGraphicFramePr>
          <p:nvPr/>
        </p:nvGraphicFramePr>
        <p:xfrm>
          <a:off x="2946400" y="4343400"/>
          <a:ext cx="5080000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4" imgW="1612900" imgH="914400" progId="Equation.3">
                  <p:embed/>
                </p:oleObj>
              </mc:Choice>
              <mc:Fallback>
                <p:oleObj name="Equation" r:id="rId4" imgW="16129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400" y="4343400"/>
                        <a:ext cx="5080000" cy="215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6" name="Text Box 12"/>
          <p:cNvSpPr txBox="1">
            <a:spLocks noChangeArrowheads="1"/>
          </p:cNvSpPr>
          <p:nvPr/>
        </p:nvSpPr>
        <p:spPr bwMode="auto">
          <a:xfrm>
            <a:off x="4064000" y="6019801"/>
            <a:ext cx="8386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b="1">
                <a:solidFill>
                  <a:srgbClr val="FF0000"/>
                </a:solidFill>
                <a:latin typeface="Arial" charset="0"/>
                <a:cs typeface="+mn-cs"/>
              </a:rPr>
              <a:t> 5 m/s</a:t>
            </a:r>
          </a:p>
        </p:txBody>
      </p:sp>
    </p:spTree>
    <p:extLst>
      <p:ext uri="{BB962C8B-B14F-4D97-AF65-F5344CB8AC3E}">
        <p14:creationId xmlns:p14="http://schemas.microsoft.com/office/powerpoint/2010/main" val="262971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5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3" grpId="0"/>
      <p:bldP spid="522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“explosion” type</a:t>
            </a:r>
          </a:p>
        </p:txBody>
      </p:sp>
      <p:pic>
        <p:nvPicPr>
          <p:cNvPr id="187395" name="Picture 4" descr="cann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524000"/>
            <a:ext cx="5080000" cy="424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6582834" y="1636713"/>
            <a:ext cx="510116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>
                <a:solidFill>
                  <a:prstClr val="black"/>
                </a:solidFill>
                <a:latin typeface="Arial" charset="0"/>
                <a:cs typeface="+mn-cs"/>
              </a:rPr>
              <a:t>This type is often referred to as “backwards inelastic”. Notice you have ONE object ( we treat this as a SYSTEM) before the explosion and TWO objects after the explosion.</a:t>
            </a:r>
          </a:p>
        </p:txBody>
      </p:sp>
    </p:spTree>
    <p:extLst>
      <p:ext uri="{BB962C8B-B14F-4D97-AF65-F5344CB8AC3E}">
        <p14:creationId xmlns:p14="http://schemas.microsoft.com/office/powerpoint/2010/main" val="388175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Backwards Inelastic - Explosions</a:t>
            </a:r>
          </a:p>
        </p:txBody>
      </p:sp>
      <p:sp>
        <p:nvSpPr>
          <p:cNvPr id="188419" name="Rectangle 3"/>
          <p:cNvSpPr>
            <a:spLocks noGrp="1"/>
          </p:cNvSpPr>
          <p:nvPr>
            <p:ph type="body" idx="1"/>
          </p:nvPr>
        </p:nvSpPr>
        <p:spPr>
          <a:xfrm>
            <a:off x="6299200" y="1371600"/>
            <a:ext cx="5283200" cy="24384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en-US" altLang="en-US" sz="2200" smtClean="0"/>
              <a:t>Suppose we have a 4-kg rifle loaded with a 0.010 kg bullet. When the rifle is fired the bullet exits the barrel with a velocity of 300 m/s. How fast does the gun RECOIL backwards?</a:t>
            </a:r>
          </a:p>
        </p:txBody>
      </p:sp>
      <p:pic>
        <p:nvPicPr>
          <p:cNvPr id="188420" name="Picture 4" descr="bulletriflecalcu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371601"/>
            <a:ext cx="4978400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Line 5"/>
          <p:cNvSpPr>
            <a:spLocks noChangeShapeType="1"/>
          </p:cNvSpPr>
          <p:nvPr/>
        </p:nvSpPr>
        <p:spPr bwMode="auto">
          <a:xfrm>
            <a:off x="5791200" y="3810000"/>
            <a:ext cx="0" cy="2514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IN">
              <a:solidFill>
                <a:prstClr val="black"/>
              </a:solidFill>
              <a:latin typeface="Arial" charset="0"/>
              <a:cs typeface="+mn-cs"/>
            </a:endParaRPr>
          </a:p>
        </p:txBody>
      </p:sp>
      <p:sp>
        <p:nvSpPr>
          <p:cNvPr id="55302" name="Line 6"/>
          <p:cNvSpPr>
            <a:spLocks noChangeShapeType="1"/>
          </p:cNvSpPr>
          <p:nvPr/>
        </p:nvSpPr>
        <p:spPr bwMode="auto">
          <a:xfrm>
            <a:off x="2336800" y="4343400"/>
            <a:ext cx="731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IN">
              <a:solidFill>
                <a:prstClr val="black"/>
              </a:solidFill>
              <a:latin typeface="Arial" charset="0"/>
              <a:cs typeface="+mn-cs"/>
            </a:endParaRP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3128434" y="3767138"/>
            <a:ext cx="26627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2400">
                <a:solidFill>
                  <a:prstClr val="black"/>
                </a:solidFill>
                <a:latin typeface="Symbol" pitchFamily="18" charset="2"/>
                <a:cs typeface="+mn-cs"/>
              </a:rPr>
              <a:t>S</a:t>
            </a:r>
            <a:r>
              <a:rPr lang="en-US" altLang="en-US" sz="2400">
                <a:solidFill>
                  <a:prstClr val="black"/>
                </a:solidFill>
                <a:latin typeface="Arial" charset="0"/>
                <a:cs typeface="+mn-cs"/>
              </a:rPr>
              <a:t>p</a:t>
            </a:r>
            <a:r>
              <a:rPr lang="en-US" altLang="en-US" sz="2400" baseline="-25000">
                <a:solidFill>
                  <a:prstClr val="black"/>
                </a:solidFill>
                <a:latin typeface="Arial" charset="0"/>
                <a:cs typeface="+mn-cs"/>
              </a:rPr>
              <a:t>before             =</a:t>
            </a: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6278034" y="3768725"/>
            <a:ext cx="9509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>
                <a:solidFill>
                  <a:prstClr val="black"/>
                </a:solidFill>
                <a:latin typeface="Symbol" pitchFamily="18" charset="2"/>
                <a:cs typeface="+mn-cs"/>
              </a:rPr>
              <a:t>S</a:t>
            </a:r>
            <a:r>
              <a:rPr lang="en-US" altLang="en-US" sz="2400">
                <a:solidFill>
                  <a:prstClr val="black"/>
                </a:solidFill>
                <a:latin typeface="Arial" charset="0"/>
                <a:cs typeface="+mn-cs"/>
              </a:rPr>
              <a:t>p</a:t>
            </a:r>
            <a:r>
              <a:rPr lang="en-US" altLang="en-US" sz="2400" baseline="-25000">
                <a:solidFill>
                  <a:prstClr val="black"/>
                </a:solidFill>
                <a:latin typeface="Arial" charset="0"/>
                <a:cs typeface="+mn-cs"/>
              </a:rPr>
              <a:t>after</a:t>
            </a:r>
          </a:p>
        </p:txBody>
      </p:sp>
      <p:graphicFrame>
        <p:nvGraphicFramePr>
          <p:cNvPr id="55305" name="Object 9"/>
          <p:cNvGraphicFramePr>
            <a:graphicFrameLocks noChangeAspect="1"/>
          </p:cNvGraphicFramePr>
          <p:nvPr/>
        </p:nvGraphicFramePr>
        <p:xfrm>
          <a:off x="3585633" y="4267201"/>
          <a:ext cx="6138333" cy="196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4" imgW="2146300" imgH="914400" progId="Equation.3">
                  <p:embed/>
                </p:oleObj>
              </mc:Choice>
              <mc:Fallback>
                <p:oleObj name="Equation" r:id="rId4" imgW="21463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5633" y="4267201"/>
                        <a:ext cx="6138333" cy="196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5994400" y="5791201"/>
            <a:ext cx="11721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b="1">
                <a:solidFill>
                  <a:srgbClr val="FF0000"/>
                </a:solidFill>
                <a:latin typeface="Arial" charset="0"/>
                <a:cs typeface="+mn-cs"/>
              </a:rPr>
              <a:t>-0.75 m/s</a:t>
            </a:r>
          </a:p>
        </p:txBody>
      </p:sp>
    </p:spTree>
    <p:extLst>
      <p:ext uri="{BB962C8B-B14F-4D97-AF65-F5344CB8AC3E}">
        <p14:creationId xmlns:p14="http://schemas.microsoft.com/office/powerpoint/2010/main" val="377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55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3" grpId="0"/>
      <p:bldP spid="5530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Collision Summary</a:t>
            </a:r>
          </a:p>
        </p:txBody>
      </p:sp>
      <p:sp>
        <p:nvSpPr>
          <p:cNvPr id="189443" name="Content Placeholder 2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9144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 2" pitchFamily="18" charset="2"/>
              <a:buNone/>
            </a:pPr>
            <a:r>
              <a:rPr lang="en-US" altLang="en-US" smtClean="0"/>
              <a:t>Sometimes objects stick together or blow apart. In this case, momentum is ALWAYS conserved.</a:t>
            </a:r>
          </a:p>
        </p:txBody>
      </p:sp>
      <p:graphicFrame>
        <p:nvGraphicFramePr>
          <p:cNvPr id="189444" name="Object 2"/>
          <p:cNvGraphicFramePr>
            <a:graphicFrameLocks noChangeAspect="1"/>
          </p:cNvGraphicFramePr>
          <p:nvPr/>
        </p:nvGraphicFramePr>
        <p:xfrm>
          <a:off x="1016000" y="2459039"/>
          <a:ext cx="4819651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3" imgW="1651000" imgH="990600" progId="Equation.3">
                  <p:embed/>
                </p:oleObj>
              </mc:Choice>
              <mc:Fallback>
                <p:oleObj name="Equation" r:id="rId3" imgW="1651000" imgH="990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0" y="2459039"/>
                        <a:ext cx="4819651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5689600" y="3352800"/>
            <a:ext cx="1219200" cy="15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010401" y="3124200"/>
            <a:ext cx="36052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>
              <a:defRPr/>
            </a:pPr>
            <a:r>
              <a:rPr lang="en-US" altLang="en-US" smtClean="0">
                <a:solidFill>
                  <a:prstClr val="black"/>
                </a:solidFill>
                <a:cs typeface="+mn-cs"/>
              </a:rPr>
              <a:t>When 2 objects collide and DON’T stick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588000" y="3886200"/>
            <a:ext cx="1320800" cy="15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908801" y="3733800"/>
            <a:ext cx="36357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>
              <a:defRPr/>
            </a:pPr>
            <a:r>
              <a:rPr lang="en-US" altLang="en-US" smtClean="0">
                <a:solidFill>
                  <a:prstClr val="black"/>
                </a:solidFill>
                <a:cs typeface="+mn-cs"/>
              </a:rPr>
              <a:t>When 2 objects collide and stick together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689600" y="4495800"/>
            <a:ext cx="1117600" cy="15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010400" y="4267200"/>
            <a:ext cx="31704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>
              <a:defRPr/>
            </a:pPr>
            <a:r>
              <a:rPr lang="en-US" altLang="en-US" smtClean="0">
                <a:solidFill>
                  <a:prstClr val="black"/>
                </a:solidFill>
                <a:cs typeface="+mn-cs"/>
              </a:rPr>
              <a:t>When 1 object breaks into 2 objects</a:t>
            </a:r>
          </a:p>
        </p:txBody>
      </p:sp>
      <p:sp>
        <p:nvSpPr>
          <p:cNvPr id="5131" name="TextBox 13"/>
          <p:cNvSpPr txBox="1">
            <a:spLocks noChangeArrowheads="1"/>
          </p:cNvSpPr>
          <p:nvPr/>
        </p:nvSpPr>
        <p:spPr bwMode="auto">
          <a:xfrm>
            <a:off x="508000" y="4953000"/>
            <a:ext cx="843468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>
              <a:defRPr/>
            </a:pPr>
            <a:r>
              <a:rPr lang="en-US" altLang="en-US" sz="2800" b="1" smtClean="0">
                <a:solidFill>
                  <a:srgbClr val="FF0000"/>
                </a:solidFill>
                <a:cs typeface="+mn-cs"/>
              </a:rPr>
              <a:t>Elastic</a:t>
            </a:r>
            <a:r>
              <a:rPr lang="en-US" altLang="en-US" sz="2800" b="1" smtClean="0">
                <a:solidFill>
                  <a:prstClr val="black"/>
                </a:solidFill>
                <a:cs typeface="+mn-cs"/>
              </a:rPr>
              <a:t> Collision = Kinetic Energy </a:t>
            </a:r>
            <a:r>
              <a:rPr lang="en-US" altLang="en-US" sz="2800" b="1" smtClean="0">
                <a:solidFill>
                  <a:srgbClr val="FF0000"/>
                </a:solidFill>
                <a:cs typeface="+mn-cs"/>
              </a:rPr>
              <a:t>is</a:t>
            </a:r>
            <a:r>
              <a:rPr lang="en-US" altLang="en-US" sz="2800" b="1" smtClean="0">
                <a:solidFill>
                  <a:prstClr val="black"/>
                </a:solidFill>
                <a:cs typeface="+mn-cs"/>
              </a:rPr>
              <a:t> Conserved</a:t>
            </a:r>
          </a:p>
          <a:p>
            <a:pPr>
              <a:defRPr/>
            </a:pPr>
            <a:r>
              <a:rPr lang="en-US" altLang="en-US" sz="2800" b="1" smtClean="0">
                <a:solidFill>
                  <a:srgbClr val="0070C0"/>
                </a:solidFill>
                <a:cs typeface="+mn-cs"/>
              </a:rPr>
              <a:t>Inelastic</a:t>
            </a:r>
            <a:r>
              <a:rPr lang="en-US" altLang="en-US" sz="2800" b="1" smtClean="0">
                <a:solidFill>
                  <a:prstClr val="black"/>
                </a:solidFill>
                <a:cs typeface="+mn-cs"/>
              </a:rPr>
              <a:t> Collision = Kinetic Energy is </a:t>
            </a:r>
            <a:r>
              <a:rPr lang="en-US" altLang="en-US" sz="2800" b="1" smtClean="0">
                <a:solidFill>
                  <a:srgbClr val="0070C0"/>
                </a:solidFill>
                <a:cs typeface="+mn-cs"/>
              </a:rPr>
              <a:t>NOT</a:t>
            </a:r>
            <a:r>
              <a:rPr lang="en-US" altLang="en-US" sz="2800" b="1" smtClean="0">
                <a:solidFill>
                  <a:prstClr val="black"/>
                </a:solidFill>
                <a:cs typeface="+mn-cs"/>
              </a:rPr>
              <a:t> Conserved </a:t>
            </a:r>
          </a:p>
        </p:txBody>
      </p:sp>
    </p:spTree>
    <p:extLst>
      <p:ext uri="{BB962C8B-B14F-4D97-AF65-F5344CB8AC3E}">
        <p14:creationId xmlns:p14="http://schemas.microsoft.com/office/powerpoint/2010/main" val="109949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22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Newton’s second law motion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83725" y="5983888"/>
            <a:ext cx="521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 1 Forces acting at a point for a body</a:t>
            </a:r>
            <a:r>
              <a:rPr lang="en-US" baseline="30000" dirty="0" smtClean="0"/>
              <a:t>[2]</a:t>
            </a:r>
            <a:endParaRPr lang="en-IN" baseline="30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94644" y="1374070"/>
            <a:ext cx="10078156" cy="3477895"/>
          </a:xfrm>
        </p:spPr>
        <p:txBody>
          <a:bodyPr/>
          <a:lstStyle/>
          <a:p>
            <a:pPr marL="0" indent="0" algn="just">
              <a:buNone/>
            </a:pPr>
            <a:r>
              <a:rPr lang="en-IN" dirty="0" smtClean="0">
                <a:solidFill>
                  <a:srgbClr val="C00000"/>
                </a:solidFill>
                <a:latin typeface="Marcellus"/>
              </a:rPr>
              <a:t>Statement: The rate of change of momentum of a body is directly proportional to the resultant force and takes place in the direction of the force </a:t>
            </a:r>
            <a:endParaRPr lang="en-IN" dirty="0">
              <a:solidFill>
                <a:srgbClr val="C00000"/>
              </a:solidFill>
              <a:latin typeface="Marcellu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413" y="3138312"/>
            <a:ext cx="8103443" cy="2632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17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Elastic Collision</a:t>
            </a:r>
          </a:p>
        </p:txBody>
      </p:sp>
      <p:pic>
        <p:nvPicPr>
          <p:cNvPr id="190468" name="Picture 4" descr="cret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295400"/>
            <a:ext cx="843280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0469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1320800" y="3581401"/>
          <a:ext cx="8432800" cy="193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4" imgW="3314700" imgH="1016000" progId="Equation.3">
                  <p:embed/>
                </p:oleObj>
              </mc:Choice>
              <mc:Fallback>
                <p:oleObj name="Equation" r:id="rId4" imgW="3314700" imgH="101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0800" y="3581401"/>
                        <a:ext cx="8432800" cy="193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9" name="Text Box 9"/>
          <p:cNvSpPr txBox="1">
            <a:spLocks noChangeArrowheads="1"/>
          </p:cNvSpPr>
          <p:nvPr/>
        </p:nvSpPr>
        <p:spPr bwMode="auto">
          <a:xfrm>
            <a:off x="1096434" y="5218113"/>
            <a:ext cx="103843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>
                <a:solidFill>
                  <a:prstClr val="black"/>
                </a:solidFill>
                <a:latin typeface="Arial" charset="0"/>
                <a:cs typeface="+mn-cs"/>
              </a:rPr>
              <a:t>Since KINETIC ENERGY is conserved during the collision we call this an </a:t>
            </a:r>
            <a:r>
              <a:rPr lang="en-US" altLang="en-US" b="1">
                <a:solidFill>
                  <a:srgbClr val="FF0000"/>
                </a:solidFill>
                <a:latin typeface="Arial" charset="0"/>
                <a:cs typeface="+mn-cs"/>
              </a:rPr>
              <a:t>ELASTIC COLLISION</a:t>
            </a:r>
            <a:r>
              <a:rPr lang="en-US" altLang="en-US">
                <a:solidFill>
                  <a:prstClr val="black"/>
                </a:solidFill>
                <a:latin typeface="Arial" charset="0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063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Inelastic Collision</a:t>
            </a:r>
          </a:p>
        </p:txBody>
      </p:sp>
      <p:pic>
        <p:nvPicPr>
          <p:cNvPr id="191491" name="Picture 4" descr="creti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371601"/>
            <a:ext cx="88392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1492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422400" y="3810000"/>
          <a:ext cx="88392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Equation" r:id="rId4" imgW="3314700" imgH="558800" progId="Equation.3">
                  <p:embed/>
                </p:oleObj>
              </mc:Choice>
              <mc:Fallback>
                <p:oleObj name="Equation" r:id="rId4" imgW="33147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3810000"/>
                        <a:ext cx="88392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1096434" y="5218113"/>
            <a:ext cx="1038436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>
                <a:solidFill>
                  <a:prstClr val="black"/>
                </a:solidFill>
                <a:latin typeface="Arial" charset="0"/>
                <a:cs typeface="+mn-cs"/>
              </a:rPr>
              <a:t>Since KINETIC ENERGY was NOT conserved during the collision we call this an </a:t>
            </a:r>
            <a:r>
              <a:rPr lang="en-US" altLang="en-US" b="1">
                <a:solidFill>
                  <a:srgbClr val="FF0000"/>
                </a:solidFill>
                <a:latin typeface="Arial" charset="0"/>
                <a:cs typeface="+mn-cs"/>
              </a:rPr>
              <a:t>INELASTIC COLLISION</a:t>
            </a:r>
            <a:r>
              <a:rPr lang="en-US" altLang="en-US">
                <a:solidFill>
                  <a:prstClr val="black"/>
                </a:solidFill>
                <a:latin typeface="Arial" charset="0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852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55326" y="1015999"/>
            <a:ext cx="5484091" cy="2803237"/>
          </a:xfrm>
        </p:spPr>
        <p:txBody>
          <a:bodyPr>
            <a:normAutofit fontScale="92500" lnSpcReduction="10000"/>
          </a:bodyPr>
          <a:lstStyle/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Granny (m=80 kg) whizzes around the rink with a velocity of 6 m/s. She suddenly collides with Ambrose (m=40 kg) who is at rest directly in her path. Rather than knock him over, she picks him up and continues in motion without "braking." Determine the velocity of Granny and Ambrose.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2516" name="Picture 4" descr="u4l2d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524001"/>
            <a:ext cx="53594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TextBox 5"/>
          <p:cNvSpPr txBox="1">
            <a:spLocks noChangeArrowheads="1"/>
          </p:cNvSpPr>
          <p:nvPr/>
        </p:nvSpPr>
        <p:spPr bwMode="auto">
          <a:xfrm>
            <a:off x="508001" y="3657601"/>
            <a:ext cx="422788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>
              <a:defRPr/>
            </a:pPr>
            <a:r>
              <a:rPr lang="en-US" altLang="en-US" smtClean="0">
                <a:solidFill>
                  <a:prstClr val="black"/>
                </a:solidFill>
                <a:cs typeface="+mn-cs"/>
              </a:rPr>
              <a:t>How many objects do I have before the collision?</a:t>
            </a:r>
          </a:p>
          <a:p>
            <a:pPr>
              <a:defRPr/>
            </a:pPr>
            <a:endParaRPr lang="en-US" altLang="en-US" smtClean="0">
              <a:solidFill>
                <a:prstClr val="black"/>
              </a:solidFill>
              <a:cs typeface="+mn-cs"/>
            </a:endParaRPr>
          </a:p>
          <a:p>
            <a:pPr>
              <a:defRPr/>
            </a:pPr>
            <a:endParaRPr lang="en-US" altLang="en-US" smtClean="0">
              <a:solidFill>
                <a:prstClr val="black"/>
              </a:solidFill>
              <a:cs typeface="+mn-cs"/>
            </a:endParaRPr>
          </a:p>
          <a:p>
            <a:pPr>
              <a:defRPr/>
            </a:pPr>
            <a:endParaRPr lang="en-US" altLang="en-US" smtClean="0">
              <a:solidFill>
                <a:prstClr val="black"/>
              </a:solidFill>
              <a:cs typeface="+mn-cs"/>
            </a:endParaRPr>
          </a:p>
          <a:p>
            <a:pPr>
              <a:defRPr/>
            </a:pPr>
            <a:r>
              <a:rPr lang="en-US" altLang="en-US" smtClean="0">
                <a:solidFill>
                  <a:prstClr val="black"/>
                </a:solidFill>
                <a:cs typeface="+mn-cs"/>
              </a:rPr>
              <a:t>How many objects do I have after the collision?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48000" y="4038601"/>
            <a:ext cx="349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>
              <a:defRPr/>
            </a:pPr>
            <a:r>
              <a:rPr lang="en-US" altLang="en-US" sz="2800" smtClean="0">
                <a:solidFill>
                  <a:srgbClr val="FF0000"/>
                </a:solidFill>
                <a:cs typeface="+mn-cs"/>
              </a:rPr>
              <a:t>2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946401" y="5029200"/>
            <a:ext cx="3722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>
              <a:defRPr/>
            </a:pPr>
            <a:r>
              <a:rPr lang="en-US" altLang="en-US" sz="3200" smtClean="0">
                <a:solidFill>
                  <a:srgbClr val="FF0000"/>
                </a:solidFill>
                <a:cs typeface="+mn-cs"/>
              </a:rPr>
              <a:t>1</a:t>
            </a:r>
          </a:p>
        </p:txBody>
      </p:sp>
      <p:graphicFrame>
        <p:nvGraphicFramePr>
          <p:cNvPr id="7170" name="Object 3"/>
          <p:cNvGraphicFramePr>
            <a:graphicFrameLocks noChangeAspect="1"/>
          </p:cNvGraphicFramePr>
          <p:nvPr/>
        </p:nvGraphicFramePr>
        <p:xfrm>
          <a:off x="6197601" y="3852863"/>
          <a:ext cx="5509684" cy="250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Equation" r:id="rId4" imgW="1549400" imgH="939800" progId="Equation.3">
                  <p:embed/>
                </p:oleObj>
              </mc:Choice>
              <mc:Fallback>
                <p:oleObj name="Equation" r:id="rId4" imgW="15494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7601" y="3852863"/>
                        <a:ext cx="5509684" cy="2506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416800" y="5791201"/>
            <a:ext cx="9797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>
              <a:defRPr/>
            </a:pPr>
            <a:r>
              <a:rPr lang="en-US" altLang="en-US" sz="2800" smtClean="0">
                <a:solidFill>
                  <a:srgbClr val="FF0000"/>
                </a:solidFill>
                <a:cs typeface="+mn-cs"/>
              </a:rPr>
              <a:t>4 m/s</a:t>
            </a:r>
          </a:p>
        </p:txBody>
      </p:sp>
    </p:spTree>
    <p:extLst>
      <p:ext uri="{BB962C8B-B14F-4D97-AF65-F5344CB8AC3E}">
        <p14:creationId xmlns:p14="http://schemas.microsoft.com/office/powerpoint/2010/main" val="320089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dirty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D9CEDE5-3115-42FB-90A3-0727B8EE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051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Name of Course: Engineering Mechanics </a:t>
            </a:r>
          </a:p>
          <a:p>
            <a:pPr marL="0" indent="0" algn="ctr">
              <a:buNone/>
            </a:pPr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Course code: </a:t>
            </a:r>
            <a:r>
              <a:rPr lang="en-IN" sz="54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2</a:t>
            </a:r>
            <a:r>
              <a:rPr lang="en-IN" sz="54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16U06C104</a:t>
            </a:r>
            <a:endParaRPr lang="en-US" sz="54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Module </a:t>
            </a:r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5: Kinetics of particles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Lecture 8</a:t>
            </a:r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: Impulse </a:t>
            </a:r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M</a:t>
            </a:r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omentum Principle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" y="2219"/>
            <a:ext cx="566958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63" y="0"/>
            <a:ext cx="209677" cy="544068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239" y="5830821"/>
            <a:ext cx="868683" cy="647487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DA3B82F8-7F36-4AE6-A785-76BCA479C6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5828983"/>
            <a:ext cx="2655568" cy="66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4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22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Learning Outcomes</a:t>
            </a:r>
            <a:r>
              <a:rPr lang="en-US" sz="3600" dirty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sz="3600" dirty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D9CEDE5-3115-42FB-90A3-0727B8EE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58" y="1175831"/>
            <a:ext cx="9641305" cy="4487031"/>
          </a:xfrm>
        </p:spPr>
        <p:txBody>
          <a:bodyPr>
            <a:normAutofit/>
          </a:bodyPr>
          <a:lstStyle/>
          <a:p>
            <a:pPr marL="361950" indent="-361950" algn="just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arcellus" panose="020E0602050203020307" pitchFamily="34" charset="0"/>
              </a:rPr>
              <a:t>Lect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 panose="020E0602050203020307" pitchFamily="34" charset="0"/>
              </a:rPr>
              <a:t> 41: At the end of lecture learner will be able to apply impulse momentum principle to bodies getting impact.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979" y="0"/>
            <a:ext cx="1151021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0"/>
            <a:ext cx="525379" cy="544068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84" y="5887634"/>
            <a:ext cx="868683" cy="647487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64C82230-DFDE-4833-BFB9-9F9B8AFD7B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" y="5887634"/>
            <a:ext cx="3245736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22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Impulse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979" y="0"/>
            <a:ext cx="1151021" cy="685578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7744" b="22413"/>
          <a:stretch/>
        </p:blipFill>
        <p:spPr bwMode="auto">
          <a:xfrm>
            <a:off x="536991" y="2414430"/>
            <a:ext cx="9798934" cy="202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4432300"/>
            <a:ext cx="7154862" cy="2108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825499" y="1265535"/>
            <a:ext cx="102154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Impulsive Force: </a:t>
            </a:r>
            <a:r>
              <a:rPr lang="en-US" sz="2400" dirty="0"/>
              <a:t>A large force when acts for a very small time and which causes a considerable change in a particle’s momentum is called an impulsive force.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8464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22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Impulse momentum Equation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489" y="0"/>
            <a:ext cx="575511" cy="685578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03" y="1333183"/>
            <a:ext cx="10461028" cy="2380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77" y="3606707"/>
            <a:ext cx="10245489" cy="3038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142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23354"/>
            <a:ext cx="10515600" cy="708763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rgbClr val="C00000"/>
                </a:solidFill>
                <a:latin typeface="Marcellus" panose="020E0602050203020307" pitchFamily="34" charset="0"/>
              </a:rPr>
              <a:t>Numerical on Impulse momentum principle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878958" y="1817753"/>
            <a:ext cx="103915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dirty="0">
                <a:latin typeface="Arial Black" pitchFamily="34" charset="0"/>
              </a:rPr>
              <a:t>Q. 1 A block of mass 50 kg is placed on a plane inclined at 30</a:t>
            </a:r>
            <a:r>
              <a:rPr lang="en-IN" sz="2400" baseline="30000" dirty="0">
                <a:latin typeface="Arial Black" pitchFamily="34" charset="0"/>
              </a:rPr>
              <a:t>0</a:t>
            </a:r>
            <a:r>
              <a:rPr lang="en-IN" sz="2400" dirty="0">
                <a:latin typeface="Arial Black" pitchFamily="34" charset="0"/>
              </a:rPr>
              <a:t> with the horizontal. A horizontal force of 250 N acts on the block tending to move down the plane. Determine its velocity 4 sec after starting from rest. Take </a:t>
            </a:r>
            <a:r>
              <a:rPr lang="el-GR" sz="2400" dirty="0">
                <a:latin typeface="Arial Black" pitchFamily="34" charset="0"/>
                <a:cs typeface="Times New Roman"/>
              </a:rPr>
              <a:t>μ</a:t>
            </a:r>
            <a:r>
              <a:rPr lang="en-US" sz="2400" baseline="-25000" dirty="0">
                <a:latin typeface="Arial Black" pitchFamily="34" charset="0"/>
                <a:cs typeface="Times New Roman"/>
              </a:rPr>
              <a:t>k </a:t>
            </a:r>
            <a:r>
              <a:rPr lang="en-US" sz="2400" dirty="0">
                <a:latin typeface="Arial Black" pitchFamily="34" charset="0"/>
                <a:cs typeface="Times New Roman"/>
              </a:rPr>
              <a:t>= 0.3.</a:t>
            </a:r>
            <a:endParaRPr lang="en-IN" sz="24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8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884933"/>
            <a:ext cx="10713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5963" indent="-715963" algn="just"/>
            <a:r>
              <a:rPr lang="en-IN" sz="2400" dirty="0">
                <a:latin typeface="Arial Black" pitchFamily="34" charset="0"/>
              </a:rPr>
              <a:t>Q. 2 A 630 gm cricket ball strikes the bat with a speed of 108 </a:t>
            </a:r>
            <a:r>
              <a:rPr lang="en-IN" sz="2400" dirty="0" err="1">
                <a:latin typeface="Arial Black" pitchFamily="34" charset="0"/>
              </a:rPr>
              <a:t>kmph</a:t>
            </a:r>
            <a:r>
              <a:rPr lang="en-IN" sz="2400" dirty="0">
                <a:latin typeface="Arial Black" pitchFamily="34" charset="0"/>
              </a:rPr>
              <a:t> and is hit back by batsman with a speed of 144 </a:t>
            </a:r>
            <a:r>
              <a:rPr lang="en-IN" sz="2400" dirty="0" err="1">
                <a:latin typeface="Arial Black" pitchFamily="34" charset="0"/>
              </a:rPr>
              <a:t>kmph</a:t>
            </a:r>
            <a:r>
              <a:rPr lang="en-IN" sz="2400" dirty="0">
                <a:latin typeface="Arial Black" pitchFamily="34" charset="0"/>
              </a:rPr>
              <a:t>. If the ball was in contact with the bat for 72 milliseconds. Determine the average impulsive force exerted on the ball</a:t>
            </a:r>
            <a:r>
              <a:rPr lang="en-IN" sz="2400" dirty="0" smtClean="0">
                <a:latin typeface="Arial Black" pitchFamily="34" charset="0"/>
              </a:rPr>
              <a:t>. 612N</a:t>
            </a:r>
            <a:endParaRPr lang="en-IN" sz="24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83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432"/>
          <a:stretch/>
        </p:blipFill>
        <p:spPr bwMode="auto">
          <a:xfrm>
            <a:off x="724372" y="1082744"/>
            <a:ext cx="10259314" cy="205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72" y="4083141"/>
            <a:ext cx="6502332" cy="221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943" y="3301027"/>
            <a:ext cx="4460251" cy="3227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79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22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Newton’s second law motion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83725" y="5983888"/>
            <a:ext cx="521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 1 Forces acting at a point for a body</a:t>
            </a:r>
            <a:r>
              <a:rPr lang="en-US" baseline="30000" dirty="0" smtClean="0"/>
              <a:t>[2]</a:t>
            </a:r>
            <a:endParaRPr lang="en-IN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7625"/>
                <a:ext cx="11353800" cy="3477895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IN" sz="3200" dirty="0" smtClean="0">
                    <a:solidFill>
                      <a:srgbClr val="C00000"/>
                    </a:solidFill>
                    <a:latin typeface="Marcellus"/>
                  </a:rPr>
                  <a:t>According to Newton’s second law motion</a:t>
                </a:r>
              </a:p>
              <a:p>
                <a:pPr marL="0" indent="0" algn="just">
                  <a:buNone/>
                </a:pPr>
                <a:r>
                  <a:rPr lang="en-IN" sz="3200" dirty="0" smtClean="0">
                    <a:solidFill>
                      <a:srgbClr val="C00000"/>
                    </a:solidFill>
                    <a:latin typeface="Marcellus"/>
                  </a:rPr>
                  <a:t>Rate of change of momentum = Resultant Force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IN" sz="3200" dirty="0">
                    <a:solidFill>
                      <a:srgbClr val="C00000"/>
                    </a:solidFill>
                    <a:latin typeface="Marcellus"/>
                  </a:rPr>
                  <a:t>i</a:t>
                </a:r>
                <a:r>
                  <a:rPr lang="en-IN" sz="3200" dirty="0" smtClean="0">
                    <a:solidFill>
                      <a:srgbClr val="C00000"/>
                    </a:solidFill>
                    <a:latin typeface="Marcellus"/>
                  </a:rPr>
                  <a:t>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2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3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𝐹𝑖𝑛𝑎𝑙</m:t>
                        </m:r>
                        <m:r>
                          <a:rPr lang="en-IN" sz="3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3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𝑚𝑜𝑚𝑒𝑛𝑡𝑢𝑚</m:t>
                        </m:r>
                        <m:r>
                          <a:rPr lang="en-IN" sz="3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 −</m:t>
                        </m:r>
                        <m:r>
                          <a:rPr lang="en-IN" sz="3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𝐼𝑛𝑖𝑡𝑖𝑎𝑙</m:t>
                        </m:r>
                        <m:r>
                          <a:rPr lang="en-IN" sz="3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3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𝑚𝑜𝑚𝑒𝑛𝑡𝑢𝑚</m:t>
                        </m:r>
                      </m:num>
                      <m:den>
                        <m:r>
                          <a:rPr lang="en-IN" sz="3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𝑇𝑖𝑚𝑒</m:t>
                        </m:r>
                      </m:den>
                    </m:f>
                    <m:r>
                      <a:rPr lang="en-IN" sz="3200" b="0" i="1" smtClean="0">
                        <a:solidFill>
                          <a:srgbClr val="C00000"/>
                        </a:solidFill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IN" sz="3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IN" sz="3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𝐹</m:t>
                        </m:r>
                      </m:e>
                    </m:nary>
                  </m:oMath>
                </a14:m>
                <a:endParaRPr lang="en-IN" sz="3200" dirty="0" smtClean="0">
                  <a:solidFill>
                    <a:srgbClr val="C00000"/>
                  </a:solidFill>
                  <a:latin typeface="Marcellus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3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sz="3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𝑚𝑣</m:t>
                          </m:r>
                          <m:r>
                            <a:rPr lang="en-IN" sz="3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 −</m:t>
                          </m:r>
                          <m:r>
                            <a:rPr lang="en-IN" sz="3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𝑚𝑢</m:t>
                          </m:r>
                        </m:num>
                        <m:den>
                          <m:r>
                            <a:rPr lang="en-IN" sz="3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IN" sz="32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3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IN" sz="3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</m:nary>
                    </m:oMath>
                  </m:oMathPara>
                </a14:m>
                <a:endParaRPr lang="en-IN" sz="3200" dirty="0" smtClean="0">
                  <a:solidFill>
                    <a:srgbClr val="C00000"/>
                  </a:solidFill>
                  <a:latin typeface="Marcellus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en-IN" sz="3200" b="1" dirty="0" smtClean="0">
                    <a:solidFill>
                      <a:srgbClr val="C00000"/>
                    </a:solidFill>
                  </a:rPr>
                  <a:t>                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IN" sz="3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IN" sz="32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𝑭</m:t>
                        </m:r>
                        <m:r>
                          <a:rPr lang="en-IN" sz="3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IN" sz="32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𝒎𝒂</m:t>
                        </m:r>
                      </m:e>
                    </m:nary>
                  </m:oMath>
                </a14:m>
                <a:r>
                  <a:rPr lang="en-IN" sz="3200" b="1" dirty="0" smtClean="0">
                    <a:solidFill>
                      <a:srgbClr val="C00000"/>
                    </a:solidFill>
                    <a:latin typeface="Marcellus"/>
                  </a:rPr>
                  <a:t>                             </a:t>
                </a:r>
                <a:r>
                  <a:rPr lang="en-IN" sz="3200" dirty="0" smtClean="0">
                    <a:solidFill>
                      <a:srgbClr val="C00000"/>
                    </a:solidFill>
                    <a:latin typeface="Marcellus"/>
                  </a:rPr>
                  <a:t>…….(</a:t>
                </a:r>
                <a:r>
                  <a:rPr lang="en-IN" sz="3200" dirty="0">
                    <a:solidFill>
                      <a:srgbClr val="C00000"/>
                    </a:solidFill>
                    <a:latin typeface="Marcellus"/>
                  </a:rPr>
                  <a:t>5.1)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:endParaRPr lang="en-IN" sz="3200" b="1" dirty="0">
                  <a:solidFill>
                    <a:srgbClr val="C00000"/>
                  </a:solidFill>
                  <a:latin typeface="Marcellus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7625"/>
                <a:ext cx="11353800" cy="3477895"/>
              </a:xfrm>
              <a:blipFill rotWithShape="1">
                <a:blip r:embed="rId2"/>
                <a:stretch>
                  <a:fillRect l="-1396" t="-350" b="-225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41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72" y="571108"/>
            <a:ext cx="8897938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593" y="2952892"/>
            <a:ext cx="4589860" cy="332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3" y="2952892"/>
            <a:ext cx="6792816" cy="1869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65" y="4917159"/>
            <a:ext cx="3720463" cy="1524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365120" y="4101840"/>
              <a:ext cx="2362680" cy="203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5760" y="4092480"/>
                <a:ext cx="2381400" cy="22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907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70" y="3040964"/>
            <a:ext cx="5007429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13" y="838200"/>
            <a:ext cx="8764588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12" y="4106636"/>
            <a:ext cx="4066195" cy="2673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126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88" y="1055915"/>
            <a:ext cx="5961670" cy="1926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90" y="865405"/>
            <a:ext cx="4667250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80" y="2968394"/>
            <a:ext cx="6630988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24" y="4506677"/>
            <a:ext cx="544830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790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785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References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/>
            </a:r>
            <a:b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</a:br>
            <a: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7393" y="1518557"/>
            <a:ext cx="55562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baseline="-25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0694" y="1752787"/>
            <a:ext cx="10147256" cy="4351338"/>
          </a:xfrm>
        </p:spPr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 Engineering Mechanics, N. H. Dubey, Mc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Graw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 Hill Education (India) Pvt. Ltd.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Engineering Mechanics, M. D.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Dayal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,  page no. 41 to 55.</a:t>
            </a:r>
            <a:endParaRPr lang="en-IN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30099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22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Newton’s second law motion</a:t>
            </a:r>
            <a:endParaRPr lang="en-US" sz="36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945880" cy="3477895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IN" dirty="0" smtClean="0">
                    <a:solidFill>
                      <a:schemeClr val="bg1">
                        <a:lumMod val="50000"/>
                      </a:schemeClr>
                    </a:solidFill>
                    <a:latin typeface="Marcellus"/>
                  </a:rPr>
                  <a:t>The scalar relations for Newton’s second law of motion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IN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IN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IN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𝒙</m:t>
                            </m:r>
                          </m:sub>
                        </m:sSub>
                        <m:r>
                          <a:rPr lang="en-IN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IN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𝒎</m:t>
                        </m:r>
                        <m:sSub>
                          <m:sSubPr>
                            <m:ctrlPr>
                              <a:rPr lang="en-IN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IN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𝒙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IN" dirty="0" smtClean="0">
                    <a:solidFill>
                      <a:schemeClr val="bg1">
                        <a:lumMod val="50000"/>
                      </a:schemeClr>
                    </a:solidFill>
                    <a:latin typeface="Marcellus"/>
                  </a:rPr>
                  <a:t>     ………...(5.2 a)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IN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IN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IN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𝒚</m:t>
                            </m:r>
                          </m:sub>
                        </m:sSub>
                        <m:r>
                          <a:rPr lang="en-IN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IN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𝒎</m:t>
                        </m:r>
                        <m:sSub>
                          <m:sSubPr>
                            <m:ctrlPr>
                              <a:rPr lang="en-IN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IN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𝒚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IN" dirty="0" smtClean="0">
                    <a:solidFill>
                      <a:schemeClr val="bg1">
                        <a:lumMod val="50000"/>
                      </a:schemeClr>
                    </a:solidFill>
                    <a:latin typeface="Marcellus"/>
                  </a:rPr>
                  <a:t> ……………(5.2 b)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IN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IN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IN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𝒛</m:t>
                            </m:r>
                          </m:sub>
                        </m:sSub>
                        <m:r>
                          <a:rPr lang="en-IN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IN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𝒎</m:t>
                        </m:r>
                        <m:sSub>
                          <m:sSubPr>
                            <m:ctrlPr>
                              <a:rPr lang="en-IN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IN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IN" dirty="0">
                    <a:solidFill>
                      <a:schemeClr val="bg1">
                        <a:lumMod val="50000"/>
                      </a:schemeClr>
                    </a:solidFill>
                    <a:latin typeface="Marcellus"/>
                  </a:rPr>
                  <a:t> </a:t>
                </a:r>
                <a:r>
                  <a:rPr lang="en-IN" dirty="0" smtClean="0">
                    <a:solidFill>
                      <a:schemeClr val="bg1">
                        <a:lumMod val="50000"/>
                      </a:schemeClr>
                    </a:solidFill>
                    <a:latin typeface="Marcellus"/>
                  </a:rPr>
                  <a:t>…………..(</a:t>
                </a:r>
                <a:r>
                  <a:rPr lang="en-IN" dirty="0">
                    <a:solidFill>
                      <a:schemeClr val="bg1">
                        <a:lumMod val="50000"/>
                      </a:schemeClr>
                    </a:solidFill>
                    <a:latin typeface="Marcellus"/>
                  </a:rPr>
                  <a:t>5.2 </a:t>
                </a:r>
                <a:r>
                  <a:rPr lang="en-IN" dirty="0" smtClean="0">
                    <a:solidFill>
                      <a:schemeClr val="bg1">
                        <a:lumMod val="50000"/>
                      </a:schemeClr>
                    </a:solidFill>
                    <a:latin typeface="Marcellus"/>
                  </a:rPr>
                  <a:t>c)</a:t>
                </a:r>
                <a:endParaRPr lang="en-IN" dirty="0">
                  <a:solidFill>
                    <a:schemeClr val="bg1">
                      <a:lumMod val="50000"/>
                    </a:schemeClr>
                  </a:solidFill>
                  <a:latin typeface="Marcellus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:endParaRPr lang="en-IN" dirty="0">
                  <a:solidFill>
                    <a:schemeClr val="bg1">
                      <a:lumMod val="50000"/>
                    </a:schemeClr>
                  </a:solidFill>
                  <a:latin typeface="Marcellus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945880" cy="3477895"/>
              </a:xfrm>
              <a:blipFill rotWithShape="1">
                <a:blip r:embed="rId6"/>
                <a:stretch>
                  <a:fillRect l="-1431" t="-29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78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22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Newton’s second law motion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3511" y="1242157"/>
            <a:ext cx="1150337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/>
              <a:t>D’Alembert’s</a:t>
            </a:r>
            <a:r>
              <a:rPr lang="en-US" sz="3200" b="1" dirty="0"/>
              <a:t> Principle: </a:t>
            </a:r>
            <a:endParaRPr lang="en-US" sz="3200" b="1" dirty="0" smtClean="0"/>
          </a:p>
          <a:p>
            <a:endParaRPr lang="en-US" sz="3200" b="1" dirty="0"/>
          </a:p>
          <a:p>
            <a:r>
              <a:rPr lang="en-US" sz="3200" dirty="0" smtClean="0"/>
              <a:t>If </a:t>
            </a:r>
            <a:r>
              <a:rPr lang="en-US" sz="3200" dirty="0"/>
              <a:t>the equation ΣF=ma is rearranged </a:t>
            </a:r>
            <a:r>
              <a:rPr lang="en-US" sz="3200" dirty="0" smtClean="0"/>
              <a:t>as</a:t>
            </a:r>
          </a:p>
          <a:p>
            <a:pPr algn="ctr"/>
            <a:endParaRPr lang="en-US" sz="3200" dirty="0"/>
          </a:p>
          <a:p>
            <a:pPr algn="ctr"/>
            <a:r>
              <a:rPr lang="en-US" sz="4000" b="1" dirty="0" smtClean="0">
                <a:solidFill>
                  <a:srgbClr val="C00000"/>
                </a:solidFill>
              </a:rPr>
              <a:t> </a:t>
            </a:r>
            <a:r>
              <a:rPr lang="en-US" sz="4000" b="1" dirty="0">
                <a:solidFill>
                  <a:srgbClr val="C00000"/>
                </a:solidFill>
              </a:rPr>
              <a:t>ΣF−ma=0, </a:t>
            </a:r>
            <a:endParaRPr lang="en-US" sz="4000" b="1" dirty="0" smtClean="0">
              <a:solidFill>
                <a:srgbClr val="C00000"/>
              </a:solidFill>
            </a:endParaRPr>
          </a:p>
          <a:p>
            <a:endParaRPr lang="en-US" sz="3200" dirty="0"/>
          </a:p>
          <a:p>
            <a:r>
              <a:rPr lang="en-US" sz="3200" dirty="0" smtClean="0"/>
              <a:t>	treating </a:t>
            </a:r>
            <a:r>
              <a:rPr lang="en-US" sz="3200" dirty="0"/>
              <a:t>the “– ma” as an inertia force, the system can be considered to be in dynamic equilibrium.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7475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15" y="971952"/>
            <a:ext cx="9810929" cy="537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2718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22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Marcellus"/>
              </a:rPr>
              <a:t>Numerical on Newton’s second law of motion</a:t>
            </a:r>
            <a:endParaRPr lang="en-US" sz="2800" b="1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6435" y="1346156"/>
            <a:ext cx="1082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1688" indent="-801688" algn="just"/>
            <a:r>
              <a:rPr lang="en-US" sz="2400" dirty="0" smtClean="0">
                <a:solidFill>
                  <a:srgbClr val="C00000"/>
                </a:solidFill>
                <a:latin typeface="Marcellus"/>
              </a:rPr>
              <a:t>Q. 1) A motorist travelling at a speed of 90 </a:t>
            </a:r>
            <a:r>
              <a:rPr lang="en-US" sz="2400" dirty="0" err="1" smtClean="0">
                <a:solidFill>
                  <a:srgbClr val="C00000"/>
                </a:solidFill>
                <a:latin typeface="Marcellus"/>
              </a:rPr>
              <a:t>kmph</a:t>
            </a:r>
            <a:r>
              <a:rPr lang="en-US" sz="2400" dirty="0" smtClean="0">
                <a:solidFill>
                  <a:srgbClr val="C00000"/>
                </a:solidFill>
                <a:latin typeface="Marcellus"/>
              </a:rPr>
              <a:t> suddenly applies the brakes and comes to rest after skidding 100 m. Determine the time required for the car to stop and coefficient of friction </a:t>
            </a:r>
            <a:r>
              <a:rPr lang="el-GR" sz="2400" dirty="0" smtClean="0">
                <a:solidFill>
                  <a:srgbClr val="C00000"/>
                </a:solidFill>
                <a:latin typeface="Times New Roman"/>
                <a:cs typeface="Times New Roman"/>
              </a:rPr>
              <a:t>μ</a:t>
            </a:r>
            <a:r>
              <a:rPr lang="en-US" sz="2400" baseline="-25000" dirty="0" smtClean="0">
                <a:solidFill>
                  <a:srgbClr val="C00000"/>
                </a:solidFill>
                <a:latin typeface="Marcellus"/>
                <a:cs typeface="Times New Roman"/>
              </a:rPr>
              <a:t>k </a:t>
            </a:r>
            <a:r>
              <a:rPr lang="en-US" sz="2400" dirty="0" smtClean="0">
                <a:solidFill>
                  <a:srgbClr val="C00000"/>
                </a:solidFill>
                <a:latin typeface="Marcellus"/>
                <a:cs typeface="Times New Roman"/>
              </a:rPr>
              <a:t>between the </a:t>
            </a:r>
            <a:r>
              <a:rPr lang="en-US" sz="2400" dirty="0" err="1" smtClean="0">
                <a:solidFill>
                  <a:srgbClr val="C00000"/>
                </a:solidFill>
                <a:latin typeface="Marcellus"/>
                <a:cs typeface="Times New Roman"/>
              </a:rPr>
              <a:t>tyres</a:t>
            </a:r>
            <a:r>
              <a:rPr lang="en-US" sz="2400" dirty="0" smtClean="0">
                <a:solidFill>
                  <a:srgbClr val="C00000"/>
                </a:solidFill>
                <a:latin typeface="Marcellus"/>
                <a:cs typeface="Times New Roman"/>
              </a:rPr>
              <a:t> and the road.</a:t>
            </a:r>
            <a:r>
              <a:rPr lang="en-US" sz="2400" baseline="30000" dirty="0" smtClean="0">
                <a:solidFill>
                  <a:srgbClr val="C00000"/>
                </a:solidFill>
                <a:latin typeface="Marcellus"/>
                <a:cs typeface="Times New Roman"/>
              </a:rPr>
              <a:t>[2]</a:t>
            </a:r>
            <a:endParaRPr lang="en-IN" sz="2400" baseline="30000" dirty="0">
              <a:solidFill>
                <a:srgbClr val="C00000"/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281002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omaiya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2273</Words>
  <Application>Microsoft Office PowerPoint</Application>
  <PresentationFormat>Custom</PresentationFormat>
  <Paragraphs>180</Paragraphs>
  <Slides>53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Arial</vt:lpstr>
      <vt:lpstr>Calibri</vt:lpstr>
      <vt:lpstr>Perpetua</vt:lpstr>
      <vt:lpstr>Cambria Math</vt:lpstr>
      <vt:lpstr>Wingdings 2</vt:lpstr>
      <vt:lpstr>Times New Roman</vt:lpstr>
      <vt:lpstr>Marcellus</vt:lpstr>
      <vt:lpstr>Arial Black</vt:lpstr>
      <vt:lpstr>Fira Sans</vt:lpstr>
      <vt:lpstr>Symbol</vt:lpstr>
      <vt:lpstr>Office Theme</vt:lpstr>
      <vt:lpstr>Equation</vt:lpstr>
      <vt:lpstr> </vt:lpstr>
      <vt:lpstr>Syllabus: Module 5 </vt:lpstr>
      <vt:lpstr>Learning Outcomes </vt:lpstr>
      <vt:lpstr>Newton’s second law motion</vt:lpstr>
      <vt:lpstr>Newton’s second law motion</vt:lpstr>
      <vt:lpstr>Newton’s second law motion</vt:lpstr>
      <vt:lpstr>Newton’s second law motion</vt:lpstr>
      <vt:lpstr>PowerPoint Presentation</vt:lpstr>
      <vt:lpstr>Numerical on Newton’s second law of motion</vt:lpstr>
      <vt:lpstr>Numerical on Newton’s second law of motion</vt:lpstr>
      <vt:lpstr>Q. 2) A 500 N crate kept on the top of a 150 sloping surface is pushed down the plane with an initial velocity of 20 m/s. If μs =0.5 and μk = 0.4. Determine the distance traveled by the block and the time it will take as it comes to rest. [2] </vt:lpstr>
      <vt:lpstr>Numerical on Newton’s second law of motion</vt:lpstr>
      <vt:lpstr>Numerical on Newton’s second law of motion</vt:lpstr>
      <vt:lpstr>References 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Collisions </vt:lpstr>
      <vt:lpstr>A “no stick” type collision</vt:lpstr>
      <vt:lpstr>Types of Collisions</vt:lpstr>
      <vt:lpstr>A “stick” type of collision</vt:lpstr>
      <vt:lpstr>The “explosion” type</vt:lpstr>
      <vt:lpstr>Backwards Inelastic - Explosions</vt:lpstr>
      <vt:lpstr>Collision Summary</vt:lpstr>
      <vt:lpstr>Elastic Collision</vt:lpstr>
      <vt:lpstr>Inelastic Collision</vt:lpstr>
      <vt:lpstr>Example</vt:lpstr>
      <vt:lpstr> </vt:lpstr>
      <vt:lpstr>Learning Outcomes </vt:lpstr>
      <vt:lpstr>Impulse</vt:lpstr>
      <vt:lpstr>Impulse momentum Equation</vt:lpstr>
      <vt:lpstr>Numerical on Impulse momentum principle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Pushpendra Kumar Dhansoia</dc:creator>
  <cp:lastModifiedBy>Admin</cp:lastModifiedBy>
  <cp:revision>24</cp:revision>
  <dcterms:created xsi:type="dcterms:W3CDTF">2022-02-21T05:08:08Z</dcterms:created>
  <dcterms:modified xsi:type="dcterms:W3CDTF">2025-04-17T10:42:17Z</dcterms:modified>
</cp:coreProperties>
</file>